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bin" ContentType="application/vnd.openxmlformats-officedocument.oleObject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vml" ContentType="application/vnd.openxmlformats-officedocument.vmlDrawi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1"/>
  </p:notesMasterIdLst>
  <p:sldIdLst>
    <p:sldId id="274" r:id="rId2"/>
    <p:sldId id="368" r:id="rId3"/>
    <p:sldId id="423" r:id="rId4"/>
    <p:sldId id="420" r:id="rId5"/>
    <p:sldId id="421" r:id="rId6"/>
    <p:sldId id="410" r:id="rId7"/>
    <p:sldId id="402" r:id="rId8"/>
    <p:sldId id="403" r:id="rId9"/>
    <p:sldId id="422" r:id="rId10"/>
    <p:sldId id="424" r:id="rId11"/>
    <p:sldId id="425" r:id="rId12"/>
    <p:sldId id="426" r:id="rId13"/>
    <p:sldId id="427" r:id="rId14"/>
    <p:sldId id="428" r:id="rId15"/>
    <p:sldId id="429" r:id="rId16"/>
    <p:sldId id="430" r:id="rId17"/>
    <p:sldId id="431" r:id="rId18"/>
    <p:sldId id="432" r:id="rId19"/>
    <p:sldId id="411" r:id="rId20"/>
    <p:sldId id="273" r:id="rId21"/>
    <p:sldId id="412" r:id="rId22"/>
    <p:sldId id="265" r:id="rId23"/>
    <p:sldId id="390" r:id="rId24"/>
    <p:sldId id="292" r:id="rId25"/>
    <p:sldId id="297" r:id="rId26"/>
    <p:sldId id="413" r:id="rId27"/>
    <p:sldId id="433" r:id="rId28"/>
    <p:sldId id="434" r:id="rId29"/>
    <p:sldId id="414" r:id="rId30"/>
    <p:sldId id="415" r:id="rId31"/>
    <p:sldId id="435" r:id="rId32"/>
    <p:sldId id="416" r:id="rId33"/>
    <p:sldId id="417" r:id="rId34"/>
    <p:sldId id="418" r:id="rId35"/>
    <p:sldId id="436" r:id="rId36"/>
    <p:sldId id="293" r:id="rId37"/>
    <p:sldId id="437" r:id="rId38"/>
    <p:sldId id="438" r:id="rId39"/>
    <p:sldId id="377" r:id="rId40"/>
    <p:sldId id="400" r:id="rId41"/>
    <p:sldId id="439" r:id="rId42"/>
    <p:sldId id="419" r:id="rId43"/>
    <p:sldId id="440" r:id="rId44"/>
    <p:sldId id="441" r:id="rId45"/>
    <p:sldId id="401" r:id="rId46"/>
    <p:sldId id="442" r:id="rId47"/>
    <p:sldId id="443" r:id="rId48"/>
    <p:sldId id="444" r:id="rId49"/>
    <p:sldId id="282" r:id="rId5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66"/>
    <a:srgbClr val="FF0000"/>
    <a:srgbClr val="000000"/>
    <a:srgbClr val="E4DF21"/>
    <a:srgbClr val="C8D927"/>
    <a:srgbClr val="DEEC22"/>
    <a:srgbClr val="E6E61A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2" autoAdjust="0"/>
    <p:restoredTop sz="94480" autoAdjust="0"/>
  </p:normalViewPr>
  <p:slideViewPr>
    <p:cSldViewPr>
      <p:cViewPr varScale="1">
        <p:scale>
          <a:sx n="84" d="100"/>
          <a:sy n="84" d="100"/>
        </p:scale>
        <p:origin x="-115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246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1.wmf"/><Relationship Id="rId3" Type="http://schemas.openxmlformats.org/officeDocument/2006/relationships/image" Target="../media/image6.wmf"/><Relationship Id="rId7" Type="http://schemas.openxmlformats.org/officeDocument/2006/relationships/image" Target="../media/image10.wmf"/><Relationship Id="rId2" Type="http://schemas.openxmlformats.org/officeDocument/2006/relationships/image" Target="../media/image5.wmf"/><Relationship Id="rId1" Type="http://schemas.openxmlformats.org/officeDocument/2006/relationships/image" Target="../media/image4.wmf"/><Relationship Id="rId6" Type="http://schemas.openxmlformats.org/officeDocument/2006/relationships/image" Target="../media/image9.wmf"/><Relationship Id="rId5" Type="http://schemas.openxmlformats.org/officeDocument/2006/relationships/image" Target="../media/image8.wmf"/><Relationship Id="rId10" Type="http://schemas.openxmlformats.org/officeDocument/2006/relationships/image" Target="../media/image13.wmf"/><Relationship Id="rId4" Type="http://schemas.openxmlformats.org/officeDocument/2006/relationships/image" Target="../media/image7.wmf"/><Relationship Id="rId9" Type="http://schemas.openxmlformats.org/officeDocument/2006/relationships/image" Target="../media/image12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54.wmf"/><Relationship Id="rId2" Type="http://schemas.openxmlformats.org/officeDocument/2006/relationships/image" Target="../media/image53.wmf"/><Relationship Id="rId1" Type="http://schemas.openxmlformats.org/officeDocument/2006/relationships/image" Target="../media/image52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7.wmf"/><Relationship Id="rId7" Type="http://schemas.openxmlformats.org/officeDocument/2006/relationships/image" Target="../media/image61.wmf"/><Relationship Id="rId2" Type="http://schemas.openxmlformats.org/officeDocument/2006/relationships/image" Target="../media/image56.wmf"/><Relationship Id="rId1" Type="http://schemas.openxmlformats.org/officeDocument/2006/relationships/image" Target="../media/image55.wmf"/><Relationship Id="rId6" Type="http://schemas.openxmlformats.org/officeDocument/2006/relationships/image" Target="../media/image60.wmf"/><Relationship Id="rId5" Type="http://schemas.openxmlformats.org/officeDocument/2006/relationships/image" Target="../media/image59.wmf"/><Relationship Id="rId4" Type="http://schemas.openxmlformats.org/officeDocument/2006/relationships/image" Target="../media/image58.wmf"/></Relationships>
</file>

<file path=ppt/drawings/_rels/vmlDrawing12.vml.rels><?xml version="1.0" encoding="UTF-8" standalone="yes"?>
<Relationships xmlns="http://schemas.openxmlformats.org/package/2006/relationships"><Relationship Id="rId8" Type="http://schemas.openxmlformats.org/officeDocument/2006/relationships/image" Target="../media/image69.wmf"/><Relationship Id="rId3" Type="http://schemas.openxmlformats.org/officeDocument/2006/relationships/image" Target="../media/image64.wmf"/><Relationship Id="rId7" Type="http://schemas.openxmlformats.org/officeDocument/2006/relationships/image" Target="../media/image68.wmf"/><Relationship Id="rId2" Type="http://schemas.openxmlformats.org/officeDocument/2006/relationships/image" Target="../media/image63.wmf"/><Relationship Id="rId1" Type="http://schemas.openxmlformats.org/officeDocument/2006/relationships/image" Target="../media/image62.wmf"/><Relationship Id="rId6" Type="http://schemas.openxmlformats.org/officeDocument/2006/relationships/image" Target="../media/image67.wmf"/><Relationship Id="rId5" Type="http://schemas.openxmlformats.org/officeDocument/2006/relationships/image" Target="../media/image66.wmf"/><Relationship Id="rId4" Type="http://schemas.openxmlformats.org/officeDocument/2006/relationships/image" Target="../media/image65.wmf"/><Relationship Id="rId9" Type="http://schemas.openxmlformats.org/officeDocument/2006/relationships/image" Target="../media/image70.wmf"/></Relationships>
</file>

<file path=ppt/drawings/_rels/vmlDrawing13.vml.rels><?xml version="1.0" encoding="UTF-8" standalone="yes"?>
<Relationships xmlns="http://schemas.openxmlformats.org/package/2006/relationships"><Relationship Id="rId8" Type="http://schemas.openxmlformats.org/officeDocument/2006/relationships/image" Target="../media/image78.wmf"/><Relationship Id="rId3" Type="http://schemas.openxmlformats.org/officeDocument/2006/relationships/image" Target="../media/image73.wmf"/><Relationship Id="rId7" Type="http://schemas.openxmlformats.org/officeDocument/2006/relationships/image" Target="../media/image77.wmf"/><Relationship Id="rId2" Type="http://schemas.openxmlformats.org/officeDocument/2006/relationships/image" Target="../media/image72.wmf"/><Relationship Id="rId1" Type="http://schemas.openxmlformats.org/officeDocument/2006/relationships/image" Target="../media/image71.wmf"/><Relationship Id="rId6" Type="http://schemas.openxmlformats.org/officeDocument/2006/relationships/image" Target="../media/image76.wmf"/><Relationship Id="rId5" Type="http://schemas.openxmlformats.org/officeDocument/2006/relationships/image" Target="../media/image75.wmf"/><Relationship Id="rId4" Type="http://schemas.openxmlformats.org/officeDocument/2006/relationships/image" Target="../media/image74.wmf"/><Relationship Id="rId9" Type="http://schemas.openxmlformats.org/officeDocument/2006/relationships/image" Target="../media/image79.w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82.wmf"/><Relationship Id="rId2" Type="http://schemas.openxmlformats.org/officeDocument/2006/relationships/image" Target="../media/image81.wmf"/><Relationship Id="rId1" Type="http://schemas.openxmlformats.org/officeDocument/2006/relationships/image" Target="../media/image80.w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85.wmf"/><Relationship Id="rId2" Type="http://schemas.openxmlformats.org/officeDocument/2006/relationships/image" Target="../media/image84.wmf"/><Relationship Id="rId1" Type="http://schemas.openxmlformats.org/officeDocument/2006/relationships/image" Target="../media/image83.wmf"/><Relationship Id="rId5" Type="http://schemas.openxmlformats.org/officeDocument/2006/relationships/image" Target="../media/image87.wmf"/><Relationship Id="rId4" Type="http://schemas.openxmlformats.org/officeDocument/2006/relationships/image" Target="../media/image86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21.wmf"/><Relationship Id="rId3" Type="http://schemas.openxmlformats.org/officeDocument/2006/relationships/image" Target="../media/image16.wmf"/><Relationship Id="rId7" Type="http://schemas.openxmlformats.org/officeDocument/2006/relationships/image" Target="../media/image20.wmf"/><Relationship Id="rId2" Type="http://schemas.openxmlformats.org/officeDocument/2006/relationships/image" Target="../media/image15.wmf"/><Relationship Id="rId1" Type="http://schemas.openxmlformats.org/officeDocument/2006/relationships/image" Target="../media/image14.wmf"/><Relationship Id="rId6" Type="http://schemas.openxmlformats.org/officeDocument/2006/relationships/image" Target="../media/image19.wmf"/><Relationship Id="rId5" Type="http://schemas.openxmlformats.org/officeDocument/2006/relationships/image" Target="../media/image18.wmf"/><Relationship Id="rId4" Type="http://schemas.openxmlformats.org/officeDocument/2006/relationships/image" Target="../media/image17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7" Type="http://schemas.openxmlformats.org/officeDocument/2006/relationships/image" Target="../media/image28.wmf"/><Relationship Id="rId2" Type="http://schemas.openxmlformats.org/officeDocument/2006/relationships/image" Target="../media/image23.wmf"/><Relationship Id="rId1" Type="http://schemas.openxmlformats.org/officeDocument/2006/relationships/image" Target="../media/image22.wmf"/><Relationship Id="rId6" Type="http://schemas.openxmlformats.org/officeDocument/2006/relationships/image" Target="../media/image27.wmf"/><Relationship Id="rId5" Type="http://schemas.openxmlformats.org/officeDocument/2006/relationships/image" Target="../media/image26.wmf"/><Relationship Id="rId4" Type="http://schemas.openxmlformats.org/officeDocument/2006/relationships/image" Target="../media/image25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30.wmf"/><Relationship Id="rId1" Type="http://schemas.openxmlformats.org/officeDocument/2006/relationships/image" Target="../media/image29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35.wmf"/><Relationship Id="rId2" Type="http://schemas.openxmlformats.org/officeDocument/2006/relationships/image" Target="../media/image34.wmf"/><Relationship Id="rId1" Type="http://schemas.openxmlformats.org/officeDocument/2006/relationships/image" Target="../media/image33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42.wmf"/><Relationship Id="rId1" Type="http://schemas.openxmlformats.org/officeDocument/2006/relationships/image" Target="../media/image41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48.wmf"/><Relationship Id="rId2" Type="http://schemas.openxmlformats.org/officeDocument/2006/relationships/image" Target="../media/image47.wmf"/><Relationship Id="rId1" Type="http://schemas.openxmlformats.org/officeDocument/2006/relationships/image" Target="../media/image46.wmf"/><Relationship Id="rId4" Type="http://schemas.openxmlformats.org/officeDocument/2006/relationships/image" Target="../media/image49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51.wmf"/><Relationship Id="rId1" Type="http://schemas.openxmlformats.org/officeDocument/2006/relationships/image" Target="../media/image5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D897BCB-E7C2-42CB-9769-8EFA248442E8}" type="datetimeFigureOut">
              <a:rPr lang="zh-CN" altLang="en-US"/>
              <a:pPr>
                <a:defRPr/>
              </a:pPr>
              <a:t>2021/11/1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099DA10-E2EF-4DBF-9E27-068134BC4B9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zh-CN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040E3783-C077-45EF-9D1F-EF49814DE441}" type="slidenum">
              <a:rPr lang="zh-CN" altLang="en-US" sz="1200" b="0">
                <a:solidFill>
                  <a:schemeClr val="tx1"/>
                </a:solidFill>
                <a:latin typeface="+mn-lt"/>
                <a:ea typeface="+mn-ea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36</a:t>
            </a:fld>
            <a:endParaRPr lang="zh-CN" altLang="en-US" sz="1200" b="0">
              <a:solidFill>
                <a:schemeClr val="tx1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F5B5B7A-865B-44C2-AD12-F4E7D48C098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897" r:id="rId1"/>
    <p:sldLayoutId id="2147483898" r:id="rId2"/>
    <p:sldLayoutId id="2147483899" r:id="rId3"/>
    <p:sldLayoutId id="2147483900" r:id="rId4"/>
    <p:sldLayoutId id="2147483901" r:id="rId5"/>
    <p:sldLayoutId id="2147483902" r:id="rId6"/>
    <p:sldLayoutId id="2147483906" r:id="rId7"/>
    <p:sldLayoutId id="2147483903" r:id="rId8"/>
    <p:sldLayoutId id="2147483904" r:id="rId9"/>
    <p:sldLayoutId id="2147483905" r:id="rId10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slide" Target="slide22.xml"/><Relationship Id="rId4" Type="http://schemas.openxmlformats.org/officeDocument/2006/relationships/slide" Target="slide20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5.bin"/><Relationship Id="rId12" Type="http://schemas.openxmlformats.org/officeDocument/2006/relationships/oleObject" Target="../embeddings/oleObject10.bin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4.bin"/><Relationship Id="rId11" Type="http://schemas.openxmlformats.org/officeDocument/2006/relationships/oleObject" Target="../embeddings/oleObject9.bin"/><Relationship Id="rId5" Type="http://schemas.openxmlformats.org/officeDocument/2006/relationships/oleObject" Target="../embeddings/oleObject3.bin"/><Relationship Id="rId10" Type="http://schemas.openxmlformats.org/officeDocument/2006/relationships/oleObject" Target="../embeddings/oleObject8.bin"/><Relationship Id="rId4" Type="http://schemas.openxmlformats.org/officeDocument/2006/relationships/oleObject" Target="../embeddings/oleObject2.bin"/><Relationship Id="rId9" Type="http://schemas.openxmlformats.org/officeDocument/2006/relationships/oleObject" Target="../embeddings/oleObject7.bin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6.bin"/><Relationship Id="rId3" Type="http://schemas.openxmlformats.org/officeDocument/2006/relationships/oleObject" Target="../embeddings/oleObject11.bin"/><Relationship Id="rId7" Type="http://schemas.openxmlformats.org/officeDocument/2006/relationships/oleObject" Target="../embeddings/oleObject15.bin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4.bin"/><Relationship Id="rId5" Type="http://schemas.openxmlformats.org/officeDocument/2006/relationships/oleObject" Target="../embeddings/oleObject13.bin"/><Relationship Id="rId10" Type="http://schemas.openxmlformats.org/officeDocument/2006/relationships/oleObject" Target="../embeddings/oleObject18.bin"/><Relationship Id="rId4" Type="http://schemas.openxmlformats.org/officeDocument/2006/relationships/oleObject" Target="../embeddings/oleObject12.bin"/><Relationship Id="rId9" Type="http://schemas.openxmlformats.org/officeDocument/2006/relationships/oleObject" Target="../embeddings/oleObject17.bin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4.bin"/><Relationship Id="rId3" Type="http://schemas.openxmlformats.org/officeDocument/2006/relationships/oleObject" Target="../embeddings/oleObject19.bin"/><Relationship Id="rId7" Type="http://schemas.openxmlformats.org/officeDocument/2006/relationships/oleObject" Target="../embeddings/oleObject23.bin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22.bin"/><Relationship Id="rId5" Type="http://schemas.openxmlformats.org/officeDocument/2006/relationships/oleObject" Target="../embeddings/oleObject21.bin"/><Relationship Id="rId4" Type="http://schemas.openxmlformats.org/officeDocument/2006/relationships/oleObject" Target="../embeddings/oleObject20.bin"/><Relationship Id="rId9" Type="http://schemas.openxmlformats.org/officeDocument/2006/relationships/oleObject" Target="../embeddings/oleObject25.bin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7.bin"/><Relationship Id="rId3" Type="http://schemas.openxmlformats.org/officeDocument/2006/relationships/image" Target="../media/image31.emf"/><Relationship Id="rId7" Type="http://schemas.openxmlformats.org/officeDocument/2006/relationships/oleObject" Target="../embeddings/oleObject26.bin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32.jpeg"/><Relationship Id="rId5" Type="http://schemas.openxmlformats.org/officeDocument/2006/relationships/audio" Target="../media/audio1.wav"/><Relationship Id="rId4" Type="http://schemas.openxmlformats.org/officeDocument/2006/relationships/slide" Target="slide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0.bin"/><Relationship Id="rId3" Type="http://schemas.openxmlformats.org/officeDocument/2006/relationships/image" Target="../media/image31.emf"/><Relationship Id="rId7" Type="http://schemas.openxmlformats.org/officeDocument/2006/relationships/oleObject" Target="../embeddings/oleObject2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28.bin"/><Relationship Id="rId5" Type="http://schemas.openxmlformats.org/officeDocument/2006/relationships/audio" Target="../media/audio1.wav"/><Relationship Id="rId4" Type="http://schemas.openxmlformats.org/officeDocument/2006/relationships/slide" Target="slide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slide" Target="slide25.xml"/><Relationship Id="rId7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7.emf"/><Relationship Id="rId5" Type="http://schemas.openxmlformats.org/officeDocument/2006/relationships/slide" Target="slide36.xml"/><Relationship Id="rId4" Type="http://schemas.openxmlformats.org/officeDocument/2006/relationships/slide" Target="slide49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oleObject" Target="../embeddings/oleObject32.bin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slide" Target="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3.bin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7.v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4.bin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37.bin"/><Relationship Id="rId5" Type="http://schemas.openxmlformats.org/officeDocument/2006/relationships/oleObject" Target="../embeddings/oleObject36.bin"/><Relationship Id="rId4" Type="http://schemas.openxmlformats.org/officeDocument/2006/relationships/oleObject" Target="../embeddings/oleObject35.bin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8.bin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9.vml"/><Relationship Id="rId4" Type="http://schemas.openxmlformats.org/officeDocument/2006/relationships/oleObject" Target="../embeddings/oleObject39.bin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0.bin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10.vml"/><Relationship Id="rId5" Type="http://schemas.openxmlformats.org/officeDocument/2006/relationships/oleObject" Target="../embeddings/oleObject42.bin"/><Relationship Id="rId4" Type="http://schemas.openxmlformats.org/officeDocument/2006/relationships/oleObject" Target="../embeddings/oleObject41.bin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8.bin"/><Relationship Id="rId3" Type="http://schemas.openxmlformats.org/officeDocument/2006/relationships/oleObject" Target="../embeddings/oleObject43.bin"/><Relationship Id="rId7" Type="http://schemas.openxmlformats.org/officeDocument/2006/relationships/oleObject" Target="../embeddings/oleObject47.bin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46.bin"/><Relationship Id="rId5" Type="http://schemas.openxmlformats.org/officeDocument/2006/relationships/oleObject" Target="../embeddings/oleObject45.bin"/><Relationship Id="rId4" Type="http://schemas.openxmlformats.org/officeDocument/2006/relationships/oleObject" Target="../embeddings/oleObject44.bin"/><Relationship Id="rId9" Type="http://schemas.openxmlformats.org/officeDocument/2006/relationships/oleObject" Target="../embeddings/oleObject49.bin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5.bin"/><Relationship Id="rId3" Type="http://schemas.openxmlformats.org/officeDocument/2006/relationships/oleObject" Target="../embeddings/oleObject50.bin"/><Relationship Id="rId7" Type="http://schemas.openxmlformats.org/officeDocument/2006/relationships/oleObject" Target="../embeddings/oleObject54.bin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53.bin"/><Relationship Id="rId11" Type="http://schemas.openxmlformats.org/officeDocument/2006/relationships/oleObject" Target="../embeddings/oleObject58.bin"/><Relationship Id="rId5" Type="http://schemas.openxmlformats.org/officeDocument/2006/relationships/oleObject" Target="../embeddings/oleObject52.bin"/><Relationship Id="rId10" Type="http://schemas.openxmlformats.org/officeDocument/2006/relationships/oleObject" Target="../embeddings/oleObject57.bin"/><Relationship Id="rId4" Type="http://schemas.openxmlformats.org/officeDocument/2006/relationships/oleObject" Target="../embeddings/oleObject51.bin"/><Relationship Id="rId9" Type="http://schemas.openxmlformats.org/officeDocument/2006/relationships/oleObject" Target="../embeddings/oleObject56.bin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4.bin"/><Relationship Id="rId3" Type="http://schemas.openxmlformats.org/officeDocument/2006/relationships/oleObject" Target="../embeddings/oleObject59.bin"/><Relationship Id="rId7" Type="http://schemas.openxmlformats.org/officeDocument/2006/relationships/oleObject" Target="../embeddings/oleObject63.bin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62.bin"/><Relationship Id="rId11" Type="http://schemas.openxmlformats.org/officeDocument/2006/relationships/oleObject" Target="../embeddings/oleObject67.bin"/><Relationship Id="rId5" Type="http://schemas.openxmlformats.org/officeDocument/2006/relationships/oleObject" Target="../embeddings/oleObject61.bin"/><Relationship Id="rId10" Type="http://schemas.openxmlformats.org/officeDocument/2006/relationships/oleObject" Target="../embeddings/oleObject66.bin"/><Relationship Id="rId4" Type="http://schemas.openxmlformats.org/officeDocument/2006/relationships/oleObject" Target="../embeddings/oleObject60.bin"/><Relationship Id="rId9" Type="http://schemas.openxmlformats.org/officeDocument/2006/relationships/oleObject" Target="../embeddings/oleObject65.bin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8.bin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14.vml"/><Relationship Id="rId5" Type="http://schemas.openxmlformats.org/officeDocument/2006/relationships/oleObject" Target="../embeddings/oleObject70.bin"/><Relationship Id="rId4" Type="http://schemas.openxmlformats.org/officeDocument/2006/relationships/oleObject" Target="../embeddings/oleObject69.bin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slide" Target="slide24.xml"/><Relationship Id="rId3" Type="http://schemas.openxmlformats.org/officeDocument/2006/relationships/oleObject" Target="../embeddings/oleObject71.bin"/><Relationship Id="rId7" Type="http://schemas.openxmlformats.org/officeDocument/2006/relationships/oleObject" Target="../embeddings/oleObject75.bin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15.vml"/><Relationship Id="rId6" Type="http://schemas.openxmlformats.org/officeDocument/2006/relationships/oleObject" Target="../embeddings/oleObject74.bin"/><Relationship Id="rId5" Type="http://schemas.openxmlformats.org/officeDocument/2006/relationships/oleObject" Target="../embeddings/oleObject73.bin"/><Relationship Id="rId4" Type="http://schemas.openxmlformats.org/officeDocument/2006/relationships/oleObject" Target="../embeddings/oleObject72.bin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88.emf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90.png"/><Relationship Id="rId5" Type="http://schemas.openxmlformats.org/officeDocument/2006/relationships/image" Target="../media/image89.png"/><Relationship Id="rId4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16"/>
          <p:cNvSpPr txBox="1">
            <a:spLocks noChangeArrowheads="1"/>
          </p:cNvSpPr>
          <p:nvPr/>
        </p:nvSpPr>
        <p:spPr bwMode="auto">
          <a:xfrm>
            <a:off x="2928926" y="1500174"/>
            <a:ext cx="300039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4800" dirty="0" smtClean="0">
                <a:latin typeface="Calibri" pitchFamily="34" charset="0"/>
              </a:rPr>
              <a:t>总  复  习</a:t>
            </a:r>
            <a:endParaRPr lang="zh-CN" altLang="en-US" sz="4800" dirty="0">
              <a:latin typeface="Calibri" pitchFamily="34" charset="0"/>
            </a:endParaRPr>
          </a:p>
        </p:txBody>
      </p:sp>
      <p:sp>
        <p:nvSpPr>
          <p:cNvPr id="3079" name="Text Box 3"/>
          <p:cNvSpPr txBox="1">
            <a:spLocks noChangeArrowheads="1"/>
          </p:cNvSpPr>
          <p:nvPr/>
        </p:nvSpPr>
        <p:spPr bwMode="auto">
          <a:xfrm>
            <a:off x="1185863" y="385763"/>
            <a:ext cx="54737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六年</a:t>
            </a:r>
            <a:r>
              <a:rPr lang="zh-CN" altLang="en-US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级数</a:t>
            </a: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学</a:t>
            </a:r>
            <a:r>
              <a:rPr lang="en-US" altLang="zh-CN" dirty="0" smtClean="0">
                <a:solidFill>
                  <a:schemeClr val="tx1"/>
                </a:solidFill>
                <a:latin typeface="新宋体"/>
                <a:ea typeface="新宋体"/>
              </a:rPr>
              <a:t>·</a:t>
            </a:r>
            <a:r>
              <a:rPr lang="zh-CN" altLang="en-US" smtClean="0">
                <a:solidFill>
                  <a:schemeClr val="tx1"/>
                </a:solidFill>
                <a:latin typeface="新宋体"/>
                <a:ea typeface="新宋体"/>
              </a:rPr>
              <a:t>下</a:t>
            </a:r>
            <a:endParaRPr lang="zh-CN" altLang="en-US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28596" y="2714620"/>
            <a:ext cx="767968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4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j-ea"/>
                <a:ea typeface="+mj-ea"/>
              </a:rPr>
              <a:t>1</a:t>
            </a:r>
            <a:r>
              <a:rPr lang="zh-CN" altLang="en-US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+mj-ea"/>
                <a:ea typeface="+mj-ea"/>
              </a:rPr>
              <a:t>  数与代数</a:t>
            </a:r>
            <a:endParaRPr lang="zh-CN" altLang="en-US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+mj-ea"/>
              <a:ea typeface="+mj-ea"/>
            </a:endParaRPr>
          </a:p>
        </p:txBody>
      </p:sp>
      <p:grpSp>
        <p:nvGrpSpPr>
          <p:cNvPr id="15" name="Group 42"/>
          <p:cNvGrpSpPr>
            <a:grpSpLocks/>
          </p:cNvGrpSpPr>
          <p:nvPr/>
        </p:nvGrpSpPr>
        <p:grpSpPr bwMode="auto">
          <a:xfrm>
            <a:off x="2571736" y="4929198"/>
            <a:ext cx="2159001" cy="1009650"/>
            <a:chOff x="340" y="3022"/>
            <a:chExt cx="1360" cy="636"/>
          </a:xfrm>
        </p:grpSpPr>
        <p:sp>
          <p:nvSpPr>
            <p:cNvPr id="16" name="Oval 23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022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17" name="Rectangle 18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30" y="3149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itchFamily="2" charset="-122"/>
                </a:rPr>
                <a:t>随堂练习</a:t>
              </a:r>
              <a:endParaRPr lang="zh-CN" altLang="en-US" sz="2800" dirty="0">
                <a:latin typeface="宋体" pitchFamily="2" charset="-122"/>
              </a:endParaRPr>
            </a:p>
          </p:txBody>
        </p:sp>
      </p:grpSp>
      <p:grpSp>
        <p:nvGrpSpPr>
          <p:cNvPr id="18" name="Group 43"/>
          <p:cNvGrpSpPr>
            <a:grpSpLocks/>
          </p:cNvGrpSpPr>
          <p:nvPr/>
        </p:nvGrpSpPr>
        <p:grpSpPr bwMode="auto">
          <a:xfrm>
            <a:off x="4857752" y="4919680"/>
            <a:ext cx="2160587" cy="1009650"/>
            <a:chOff x="2018" y="2976"/>
            <a:chExt cx="1361" cy="636"/>
          </a:xfrm>
        </p:grpSpPr>
        <p:sp>
          <p:nvSpPr>
            <p:cNvPr id="19" name="Oval 30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018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20" name="Rectangle 31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109" y="3113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itchFamily="2" charset="-122"/>
                </a:rPr>
                <a:t>课堂小结</a:t>
              </a:r>
              <a:endParaRPr lang="zh-CN" altLang="en-US" sz="2800" dirty="0">
                <a:latin typeface="宋体" pitchFamily="2" charset="-122"/>
              </a:endParaRPr>
            </a:p>
          </p:txBody>
        </p:sp>
      </p:grpSp>
      <p:grpSp>
        <p:nvGrpSpPr>
          <p:cNvPr id="21" name="Group 44"/>
          <p:cNvGrpSpPr>
            <a:grpSpLocks/>
          </p:cNvGrpSpPr>
          <p:nvPr/>
        </p:nvGrpSpPr>
        <p:grpSpPr bwMode="auto">
          <a:xfrm>
            <a:off x="7072330" y="4919680"/>
            <a:ext cx="2232025" cy="1009650"/>
            <a:chOff x="3696" y="2976"/>
            <a:chExt cx="1406" cy="636"/>
          </a:xfrm>
        </p:grpSpPr>
        <p:sp>
          <p:nvSpPr>
            <p:cNvPr id="22" name="Oval 32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696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23" name="Rectangle 33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32" y="3113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itchFamily="2" charset="-122"/>
                </a:rPr>
                <a:t>作业设计</a:t>
              </a:r>
            </a:p>
          </p:txBody>
        </p:sp>
      </p:grpSp>
      <p:grpSp>
        <p:nvGrpSpPr>
          <p:cNvPr id="24" name="Group 42"/>
          <p:cNvGrpSpPr>
            <a:grpSpLocks/>
          </p:cNvGrpSpPr>
          <p:nvPr/>
        </p:nvGrpSpPr>
        <p:grpSpPr bwMode="auto">
          <a:xfrm>
            <a:off x="357158" y="4929198"/>
            <a:ext cx="2159000" cy="1009650"/>
            <a:chOff x="340" y="3022"/>
            <a:chExt cx="1360" cy="636"/>
          </a:xfrm>
        </p:grpSpPr>
        <p:sp>
          <p:nvSpPr>
            <p:cNvPr id="25" name="Oval 23">
              <a:hlinkClick r:id="rId6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022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26" name="Rectangle 18">
              <a:hlinkClick r:id="rId6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30" y="3157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itchFamily="2" charset="-122"/>
                </a:rPr>
                <a:t>考点讲解</a:t>
              </a:r>
              <a:endParaRPr lang="zh-CN" altLang="en-US" sz="2800" dirty="0">
                <a:latin typeface="宋体" pitchFamily="2" charset="-122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2526244" y="3857628"/>
            <a:ext cx="36888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第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6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课时  式与方程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71472" y="1000108"/>
            <a:ext cx="1285884" cy="642942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注  意</a:t>
            </a:r>
            <a:endParaRPr lang="zh-CN" altLang="en-US" sz="32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矩形 2"/>
          <p:cNvSpPr/>
          <p:nvPr/>
        </p:nvSpPr>
        <p:spPr>
          <a:xfrm>
            <a:off x="642910" y="2182426"/>
            <a:ext cx="81439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latin typeface="华文楷体" pitchFamily="2" charset="-122"/>
                <a:ea typeface="华文楷体" pitchFamily="2" charset="-122"/>
              </a:rPr>
              <a:t>1.</a:t>
            </a:r>
            <a:r>
              <a:rPr lang="zh-CN" altLang="zh-CN" sz="3600" dirty="0" smtClean="0">
                <a:latin typeface="华文楷体" pitchFamily="2" charset="-122"/>
                <a:ea typeface="华文楷体" pitchFamily="2" charset="-122"/>
              </a:rPr>
              <a:t>字母和数字相乘时乘号省略不写。</a:t>
            </a:r>
            <a:endParaRPr lang="zh-CN" altLang="en-US" sz="36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42910" y="3396872"/>
            <a:ext cx="8286808" cy="84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 smtClean="0"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zh-CN" sz="3600" dirty="0" smtClean="0">
                <a:latin typeface="华文楷体" pitchFamily="2" charset="-122"/>
                <a:ea typeface="华文楷体" pitchFamily="2" charset="-122"/>
              </a:rPr>
              <a:t>在化简的时候</a:t>
            </a:r>
            <a:r>
              <a:rPr lang="en-US" altLang="zh-CN" sz="36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600" dirty="0" smtClean="0">
                <a:latin typeface="华文楷体" pitchFamily="2" charset="-122"/>
                <a:ea typeface="华文楷体" pitchFamily="2" charset="-122"/>
              </a:rPr>
              <a:t>相同的字母可以合并。</a:t>
            </a:r>
            <a:endParaRPr lang="zh-CN" altLang="en-US" sz="36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autoUpdateAnimBg="0"/>
      <p:bldP spid="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357158" y="857232"/>
            <a:ext cx="1000132" cy="571504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例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3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28728" y="714356"/>
            <a:ext cx="8143932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  判断题。</a:t>
            </a:r>
            <a:endParaRPr lang="zh-CN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14348" y="1643050"/>
            <a:ext cx="7929618" cy="149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(1)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所有的等式都是方程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所有的方程不一定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都是等式。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	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                         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429520" y="2571744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✕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4348" y="3415729"/>
            <a:ext cx="792961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(2)3+4=7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是等式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不是方程。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	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548865" y="3429000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√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14348" y="4429132"/>
            <a:ext cx="7929618" cy="149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(3)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方程的解可以是整数、小数、分数、百分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数。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	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                                   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572396" y="5357826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√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utoUpdateAnimBg="0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85786" y="928670"/>
            <a:ext cx="7643866" cy="5143536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09994" y="1285860"/>
            <a:ext cx="551946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表示相等关系的式子叫等式。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91735" y="2143116"/>
            <a:ext cx="51090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含有未知数的等式叫方程。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00100" y="2928934"/>
            <a:ext cx="7358114" cy="260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等式的性质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: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等式两边同时加上或减去相同的一个数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等式仍然成立。等式的两边同时乘或除以相同的一个数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(0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除外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),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等式仍然成立。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357158" y="857232"/>
            <a:ext cx="1000132" cy="571504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例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4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28728" y="791061"/>
            <a:ext cx="814393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 smtClean="0">
                <a:solidFill>
                  <a:schemeClr val="tx1"/>
                </a:solidFill>
                <a:latin typeface="+mj-ea"/>
                <a:ea typeface="+mj-ea"/>
              </a:rPr>
              <a:t>解方程</a:t>
            </a:r>
            <a:r>
              <a:rPr lang="en-US" altLang="zh-CN" sz="28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2800" dirty="0" smtClean="0">
                <a:solidFill>
                  <a:schemeClr val="tx1"/>
                </a:solidFill>
                <a:latin typeface="+mj-ea"/>
                <a:ea typeface="+mj-ea"/>
              </a:rPr>
              <a:t>并回忆什么是解方程</a:t>
            </a:r>
            <a:r>
              <a:rPr lang="en-US" altLang="zh-CN" sz="28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2800" dirty="0" smtClean="0">
                <a:solidFill>
                  <a:schemeClr val="tx1"/>
                </a:solidFill>
                <a:latin typeface="+mj-ea"/>
                <a:ea typeface="+mj-ea"/>
              </a:rPr>
              <a:t>什么是方程的解。</a:t>
            </a: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119332" y="2214554"/>
          <a:ext cx="2100617" cy="515941"/>
        </p:xfrm>
        <a:graphic>
          <a:graphicData uri="http://schemas.openxmlformats.org/presentationml/2006/ole">
            <p:oleObj spid="_x0000_s205826" name="Equation" r:id="rId3" imgW="723600" imgH="177480" progId="">
              <p:embed/>
            </p:oleObj>
          </a:graphicData>
        </a:graphic>
      </p:graphicFrame>
      <p:graphicFrame>
        <p:nvGraphicFramePr>
          <p:cNvPr id="205827" name="Object 3"/>
          <p:cNvGraphicFramePr>
            <a:graphicFrameLocks noChangeAspect="1"/>
          </p:cNvGraphicFramePr>
          <p:nvPr/>
        </p:nvGraphicFramePr>
        <p:xfrm>
          <a:off x="5151967" y="2143116"/>
          <a:ext cx="2211387" cy="515938"/>
        </p:xfrm>
        <a:graphic>
          <a:graphicData uri="http://schemas.openxmlformats.org/presentationml/2006/ole">
            <p:oleObj spid="_x0000_s205827" name="Equation" r:id="rId4" imgW="761760" imgH="177480" progId="">
              <p:embed/>
            </p:oleObj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85720" y="2915663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解：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205828" name="Object 4"/>
          <p:cNvGraphicFramePr>
            <a:graphicFrameLocks noChangeAspect="1"/>
          </p:cNvGraphicFramePr>
          <p:nvPr/>
        </p:nvGraphicFramePr>
        <p:xfrm>
          <a:off x="1576894" y="3000375"/>
          <a:ext cx="2643188" cy="512763"/>
        </p:xfrm>
        <a:graphic>
          <a:graphicData uri="http://schemas.openxmlformats.org/presentationml/2006/ole">
            <p:oleObj spid="_x0000_s205828" name="Equation" r:id="rId5" imgW="723600" imgH="177480" progId="">
              <p:embed/>
            </p:oleObj>
          </a:graphicData>
        </a:graphic>
      </p:graphicFrame>
      <p:graphicFrame>
        <p:nvGraphicFramePr>
          <p:cNvPr id="205829" name="Object 5"/>
          <p:cNvGraphicFramePr>
            <a:graphicFrameLocks noChangeAspect="1"/>
          </p:cNvGraphicFramePr>
          <p:nvPr/>
        </p:nvGraphicFramePr>
        <p:xfrm>
          <a:off x="1576875" y="3773494"/>
          <a:ext cx="1808162" cy="512762"/>
        </p:xfrm>
        <a:graphic>
          <a:graphicData uri="http://schemas.openxmlformats.org/presentationml/2006/ole">
            <p:oleObj spid="_x0000_s205829" name="Equation" r:id="rId6" imgW="495000" imgH="177480" progId="">
              <p:embed/>
            </p:oleObj>
          </a:graphicData>
        </a:graphic>
      </p:graphicFrame>
      <p:graphicFrame>
        <p:nvGraphicFramePr>
          <p:cNvPr id="205830" name="Object 6"/>
          <p:cNvGraphicFramePr>
            <a:graphicFrameLocks noChangeAspect="1"/>
          </p:cNvGraphicFramePr>
          <p:nvPr/>
        </p:nvGraphicFramePr>
        <p:xfrm>
          <a:off x="1876930" y="4429132"/>
          <a:ext cx="2271713" cy="512762"/>
        </p:xfrm>
        <a:graphic>
          <a:graphicData uri="http://schemas.openxmlformats.org/presentationml/2006/ole">
            <p:oleObj spid="_x0000_s205830" name="Equation" r:id="rId7" imgW="622080" imgH="177480" progId="">
              <p:embed/>
            </p:oleObj>
          </a:graphicData>
        </a:graphic>
      </p:graphicFrame>
      <p:graphicFrame>
        <p:nvGraphicFramePr>
          <p:cNvPr id="205831" name="Object 7"/>
          <p:cNvGraphicFramePr>
            <a:graphicFrameLocks noChangeAspect="1"/>
          </p:cNvGraphicFramePr>
          <p:nvPr/>
        </p:nvGraphicFramePr>
        <p:xfrm>
          <a:off x="1862627" y="5202253"/>
          <a:ext cx="1250950" cy="512763"/>
        </p:xfrm>
        <a:graphic>
          <a:graphicData uri="http://schemas.openxmlformats.org/presentationml/2006/ole">
            <p:oleObj spid="_x0000_s205831" name="Equation" r:id="rId8" imgW="342720" imgH="177480" progId="">
              <p:embed/>
            </p:oleObj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4357686" y="2915663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解：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12" name="Object 4"/>
          <p:cNvGraphicFramePr>
            <a:graphicFrameLocks noChangeAspect="1"/>
          </p:cNvGraphicFramePr>
          <p:nvPr/>
        </p:nvGraphicFramePr>
        <p:xfrm>
          <a:off x="5788025" y="3000375"/>
          <a:ext cx="2782888" cy="512763"/>
        </p:xfrm>
        <a:graphic>
          <a:graphicData uri="http://schemas.openxmlformats.org/presentationml/2006/ole">
            <p:oleObj spid="_x0000_s205832" name="Equation" r:id="rId9" imgW="761760" imgH="177480" progId="">
              <p:embed/>
            </p:oleObj>
          </a:graphicData>
        </a:graphic>
      </p:graphicFrame>
      <p:graphicFrame>
        <p:nvGraphicFramePr>
          <p:cNvPr id="13" name="Object 5"/>
          <p:cNvGraphicFramePr>
            <a:graphicFrameLocks noChangeAspect="1"/>
          </p:cNvGraphicFramePr>
          <p:nvPr/>
        </p:nvGraphicFramePr>
        <p:xfrm>
          <a:off x="5861072" y="3773488"/>
          <a:ext cx="1854200" cy="512762"/>
        </p:xfrm>
        <a:graphic>
          <a:graphicData uri="http://schemas.openxmlformats.org/presentationml/2006/ole">
            <p:oleObj spid="_x0000_s205833" name="Equation" r:id="rId10" imgW="507960" imgH="177480" progId="">
              <p:embed/>
            </p:oleObj>
          </a:graphicData>
        </a:graphic>
      </p:graphicFrame>
      <p:graphicFrame>
        <p:nvGraphicFramePr>
          <p:cNvPr id="14" name="Object 6"/>
          <p:cNvGraphicFramePr>
            <a:graphicFrameLocks noChangeAspect="1"/>
          </p:cNvGraphicFramePr>
          <p:nvPr/>
        </p:nvGraphicFramePr>
        <p:xfrm>
          <a:off x="6181752" y="4429125"/>
          <a:ext cx="2319338" cy="512763"/>
        </p:xfrm>
        <a:graphic>
          <a:graphicData uri="http://schemas.openxmlformats.org/presentationml/2006/ole">
            <p:oleObj spid="_x0000_s205834" name="Equation" r:id="rId11" imgW="634680" imgH="177480" progId="">
              <p:embed/>
            </p:oleObj>
          </a:graphicData>
        </a:graphic>
      </p:graphicFrame>
      <p:graphicFrame>
        <p:nvGraphicFramePr>
          <p:cNvPr id="15" name="Object 7"/>
          <p:cNvGraphicFramePr>
            <a:graphicFrameLocks noChangeAspect="1"/>
          </p:cNvGraphicFramePr>
          <p:nvPr/>
        </p:nvGraphicFramePr>
        <p:xfrm>
          <a:off x="6232547" y="5202238"/>
          <a:ext cx="1482725" cy="512762"/>
        </p:xfrm>
        <a:graphic>
          <a:graphicData uri="http://schemas.openxmlformats.org/presentationml/2006/ole">
            <p:oleObj spid="_x0000_s205835" name="Equation" r:id="rId12" imgW="406080" imgH="177480" progId="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05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05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05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05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05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utoUpdateAnimBg="0"/>
      <p:bldP spid="6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71472" y="1000108"/>
            <a:ext cx="1285884" cy="642942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总  结</a:t>
            </a:r>
            <a:endParaRPr lang="zh-CN" altLang="en-US" sz="32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矩形 2"/>
          <p:cNvSpPr/>
          <p:nvPr/>
        </p:nvSpPr>
        <p:spPr>
          <a:xfrm>
            <a:off x="642910" y="1928802"/>
            <a:ext cx="814393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600" dirty="0" smtClean="0">
                <a:latin typeface="华文楷体" pitchFamily="2" charset="-122"/>
                <a:ea typeface="华文楷体" pitchFamily="2" charset="-122"/>
              </a:rPr>
              <a:t>使方程左右两边相等的未知数的值</a:t>
            </a:r>
            <a:r>
              <a:rPr lang="en-US" altLang="zh-CN" sz="36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600" dirty="0" smtClean="0">
                <a:latin typeface="华文楷体" pitchFamily="2" charset="-122"/>
                <a:ea typeface="华文楷体" pitchFamily="2" charset="-122"/>
              </a:rPr>
              <a:t>叫做方程的解。</a:t>
            </a:r>
            <a:endParaRPr lang="zh-CN" altLang="en-US" sz="36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42976" y="4013555"/>
            <a:ext cx="8286808" cy="84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600" dirty="0" smtClean="0">
                <a:latin typeface="华文楷体" pitchFamily="2" charset="-122"/>
                <a:ea typeface="华文楷体" pitchFamily="2" charset="-122"/>
              </a:rPr>
              <a:t>求方程的解的过程叫做解方程。</a:t>
            </a:r>
            <a:endParaRPr lang="zh-CN" altLang="en-US" sz="36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autoUpdateAnimBg="0"/>
      <p:bldP spid="3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357158" y="857232"/>
            <a:ext cx="1000132" cy="571504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例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5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57158" y="1357298"/>
            <a:ext cx="8143932" cy="14740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一台电脑打八折后售价是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3600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元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这台电脑的原价是多少元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?</a:t>
            </a:r>
            <a:endParaRPr lang="zh-CN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42976" y="2857496"/>
            <a:ext cx="70009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解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：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设原价是</a:t>
            </a:r>
            <a:r>
              <a:rPr lang="en-US" altLang="zh-CN" sz="320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元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根据题意列方程得：</a:t>
            </a:r>
            <a:endParaRPr lang="zh-CN" altLang="zh-CN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357422" y="3357562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         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80%</a:t>
            </a:r>
            <a:r>
              <a:rPr lang="en-US" altLang="zh-CN" sz="320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=3600</a:t>
            </a:r>
            <a:endParaRPr lang="zh-CN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80%</a:t>
            </a:r>
            <a:r>
              <a:rPr lang="en-US" altLang="zh-CN" sz="320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÷80%=3600÷80%</a:t>
            </a:r>
            <a:endParaRPr lang="zh-CN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200" i="1" dirty="0" smtClean="0">
                <a:latin typeface="华文楷体" pitchFamily="2" charset="-122"/>
                <a:ea typeface="华文楷体" pitchFamily="2" charset="-122"/>
              </a:rPr>
              <a:t>　　　　</a:t>
            </a:r>
            <a:r>
              <a:rPr lang="zh-CN" altLang="en-US" sz="3200" i="1" dirty="0" smtClean="0">
                <a:latin typeface="华文楷体" pitchFamily="2" charset="-122"/>
                <a:ea typeface="华文楷体" pitchFamily="2" charset="-122"/>
              </a:rPr>
              <a:t>   </a:t>
            </a:r>
            <a:r>
              <a:rPr lang="en-US" altLang="zh-CN" sz="320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=4500</a:t>
            </a:r>
            <a:endParaRPr lang="zh-CN" altLang="zh-CN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14414" y="5786454"/>
            <a:ext cx="70009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答：这台电脑的原价是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4500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元。</a:t>
            </a:r>
            <a:endParaRPr lang="zh-CN" altLang="zh-CN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utoUpdateAnimBg="0"/>
      <p:bldP spid="5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00034" y="1000108"/>
            <a:ext cx="7643866" cy="4429156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60944" y="1496785"/>
            <a:ext cx="58256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列方程解应用题的一般步骤</a:t>
            </a:r>
            <a:r>
              <a:rPr lang="en-US" altLang="zh-CN" sz="3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:</a:t>
            </a:r>
            <a:endParaRPr lang="zh-CN" altLang="en-US" sz="36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42910" y="2662077"/>
            <a:ext cx="7196201" cy="14813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zh-CN" sz="3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先读题</a:t>
            </a:r>
            <a:r>
              <a:rPr lang="en-US" altLang="zh-CN" sz="3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再找等量关系</a:t>
            </a:r>
            <a:r>
              <a:rPr lang="en-US" altLang="zh-CN" sz="3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再列方程解</a:t>
            </a:r>
            <a:endParaRPr lang="en-US" altLang="zh-CN" sz="36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3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应用题</a:t>
            </a:r>
            <a:r>
              <a:rPr lang="en-US" altLang="zh-CN" sz="3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最后检验。</a:t>
            </a:r>
            <a:endParaRPr lang="zh-CN" altLang="en-US" sz="36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285720" y="785794"/>
            <a:ext cx="1285884" cy="642942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练 习</a:t>
            </a:r>
            <a:endParaRPr lang="zh-CN" altLang="en-US" sz="32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1063625" y="1687513"/>
          <a:ext cx="2211388" cy="1143000"/>
        </p:xfrm>
        <a:graphic>
          <a:graphicData uri="http://schemas.openxmlformats.org/presentationml/2006/ole">
            <p:oleObj spid="_x0000_s206850" name="Equation" r:id="rId3" imgW="761760" imgH="393480" progId="">
              <p:embed/>
            </p:oleObj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4967288" y="1928813"/>
          <a:ext cx="2579687" cy="515937"/>
        </p:xfrm>
        <a:graphic>
          <a:graphicData uri="http://schemas.openxmlformats.org/presentationml/2006/ole">
            <p:oleObj spid="_x0000_s206851" name="Equation" r:id="rId4" imgW="888840" imgH="177480" progId="">
              <p:embed/>
            </p:oleObj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51887" y="3071810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解：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6" name="Object 4"/>
          <p:cNvGraphicFramePr>
            <a:graphicFrameLocks noChangeAspect="1"/>
          </p:cNvGraphicFramePr>
          <p:nvPr/>
        </p:nvGraphicFramePr>
        <p:xfrm>
          <a:off x="1357290" y="2792416"/>
          <a:ext cx="2782887" cy="1136650"/>
        </p:xfrm>
        <a:graphic>
          <a:graphicData uri="http://schemas.openxmlformats.org/presentationml/2006/ole">
            <p:oleObj spid="_x0000_s206852" name="Equation" r:id="rId5" imgW="761760" imgH="393480" progId="">
              <p:embed/>
            </p:oleObj>
          </a:graphicData>
        </a:graphic>
      </p:graphicFrame>
      <p:graphicFrame>
        <p:nvGraphicFramePr>
          <p:cNvPr id="7" name="Object 5"/>
          <p:cNvGraphicFramePr>
            <a:graphicFrameLocks noChangeAspect="1"/>
          </p:cNvGraphicFramePr>
          <p:nvPr/>
        </p:nvGraphicFramePr>
        <p:xfrm>
          <a:off x="1357290" y="4078300"/>
          <a:ext cx="1576388" cy="1136650"/>
        </p:xfrm>
        <a:graphic>
          <a:graphicData uri="http://schemas.openxmlformats.org/presentationml/2006/ole">
            <p:oleObj spid="_x0000_s206853" name="Equation" r:id="rId6" imgW="431640" imgH="393480" progId="">
              <p:embed/>
            </p:oleObj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4357686" y="2701349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解：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11" name="Object 4"/>
          <p:cNvGraphicFramePr>
            <a:graphicFrameLocks noChangeAspect="1"/>
          </p:cNvGraphicFramePr>
          <p:nvPr/>
        </p:nvGraphicFramePr>
        <p:xfrm>
          <a:off x="5357818" y="2786063"/>
          <a:ext cx="3246438" cy="512762"/>
        </p:xfrm>
        <a:graphic>
          <a:graphicData uri="http://schemas.openxmlformats.org/presentationml/2006/ole">
            <p:oleObj spid="_x0000_s206856" name="Equation" r:id="rId7" imgW="888840" imgH="177480" progId="">
              <p:embed/>
            </p:oleObj>
          </a:graphicData>
        </a:graphic>
      </p:graphicFrame>
      <p:graphicFrame>
        <p:nvGraphicFramePr>
          <p:cNvPr id="12" name="Object 5"/>
          <p:cNvGraphicFramePr>
            <a:graphicFrameLocks noChangeAspect="1"/>
          </p:cNvGraphicFramePr>
          <p:nvPr/>
        </p:nvGraphicFramePr>
        <p:xfrm>
          <a:off x="5357818" y="3559175"/>
          <a:ext cx="2271712" cy="512763"/>
        </p:xfrm>
        <a:graphic>
          <a:graphicData uri="http://schemas.openxmlformats.org/presentationml/2006/ole">
            <p:oleObj spid="_x0000_s206857" name="Equation" r:id="rId8" imgW="622080" imgH="177480" progId="">
              <p:embed/>
            </p:oleObj>
          </a:graphicData>
        </a:graphic>
      </p:graphicFrame>
      <p:graphicFrame>
        <p:nvGraphicFramePr>
          <p:cNvPr id="13" name="Object 6"/>
          <p:cNvGraphicFramePr>
            <a:graphicFrameLocks noChangeAspect="1"/>
          </p:cNvGraphicFramePr>
          <p:nvPr/>
        </p:nvGraphicFramePr>
        <p:xfrm>
          <a:off x="6121430" y="4214813"/>
          <a:ext cx="2736850" cy="512762"/>
        </p:xfrm>
        <a:graphic>
          <a:graphicData uri="http://schemas.openxmlformats.org/presentationml/2006/ole">
            <p:oleObj spid="_x0000_s206858" name="Equation" r:id="rId9" imgW="749160" imgH="177480" progId="">
              <p:embed/>
            </p:oleObj>
          </a:graphicData>
        </a:graphic>
      </p:graphicFrame>
      <p:graphicFrame>
        <p:nvGraphicFramePr>
          <p:cNvPr id="14" name="Object 7"/>
          <p:cNvGraphicFramePr>
            <a:graphicFrameLocks noChangeAspect="1"/>
          </p:cNvGraphicFramePr>
          <p:nvPr/>
        </p:nvGraphicFramePr>
        <p:xfrm>
          <a:off x="6123011" y="4987925"/>
          <a:ext cx="1806575" cy="512763"/>
        </p:xfrm>
        <a:graphic>
          <a:graphicData uri="http://schemas.openxmlformats.org/presentationml/2006/ole">
            <p:oleObj spid="_x0000_s206859" name="Equation" r:id="rId10" imgW="495000" imgH="177480" progId="">
              <p:embed/>
            </p:oleObj>
          </a:graphicData>
        </a:graphic>
      </p:graphicFrame>
      <p:sp>
        <p:nvSpPr>
          <p:cNvPr id="15" name="矩形 14"/>
          <p:cNvSpPr/>
          <p:nvPr/>
        </p:nvSpPr>
        <p:spPr>
          <a:xfrm>
            <a:off x="1928794" y="714356"/>
            <a:ext cx="8143932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1.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解方程。</a:t>
            </a:r>
            <a:endParaRPr lang="zh-CN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  <p:bldP spid="10" grpId="0"/>
      <p:bldP spid="15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285720" y="785794"/>
            <a:ext cx="1285884" cy="642942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练 习</a:t>
            </a:r>
            <a:endParaRPr lang="zh-CN" altLang="en-US" sz="32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1376352" y="1687513"/>
          <a:ext cx="1695450" cy="1143000"/>
        </p:xfrm>
        <a:graphic>
          <a:graphicData uri="http://schemas.openxmlformats.org/presentationml/2006/ole">
            <p:oleObj spid="_x0000_s207874" name="Equation" r:id="rId3" imgW="583920" imgH="393480" progId="">
              <p:embed/>
            </p:oleObj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4967288" y="1616075"/>
          <a:ext cx="2579687" cy="1143000"/>
        </p:xfrm>
        <a:graphic>
          <a:graphicData uri="http://schemas.openxmlformats.org/presentationml/2006/ole">
            <p:oleObj spid="_x0000_s207875" name="Equation" r:id="rId4" imgW="888840" imgH="393480" progId="">
              <p:embed/>
            </p:oleObj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51887" y="3071810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解：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6" name="Object 4"/>
          <p:cNvGraphicFramePr>
            <a:graphicFrameLocks noChangeAspect="1"/>
          </p:cNvGraphicFramePr>
          <p:nvPr/>
        </p:nvGraphicFramePr>
        <p:xfrm>
          <a:off x="1379538" y="3103563"/>
          <a:ext cx="2736850" cy="514350"/>
        </p:xfrm>
        <a:graphic>
          <a:graphicData uri="http://schemas.openxmlformats.org/presentationml/2006/ole">
            <p:oleObj spid="_x0000_s207876" name="Equation" r:id="rId5" imgW="749160" imgH="177480" progId="">
              <p:embed/>
            </p:oleObj>
          </a:graphicData>
        </a:graphic>
      </p:graphicFrame>
      <p:graphicFrame>
        <p:nvGraphicFramePr>
          <p:cNvPr id="7" name="Object 5"/>
          <p:cNvGraphicFramePr>
            <a:graphicFrameLocks noChangeAspect="1"/>
          </p:cNvGraphicFramePr>
          <p:nvPr/>
        </p:nvGraphicFramePr>
        <p:xfrm>
          <a:off x="1401752" y="4389438"/>
          <a:ext cx="1670050" cy="514350"/>
        </p:xfrm>
        <a:graphic>
          <a:graphicData uri="http://schemas.openxmlformats.org/presentationml/2006/ole">
            <p:oleObj spid="_x0000_s207877" name="Equation" r:id="rId6" imgW="457200" imgH="177480" progId="">
              <p:embed/>
            </p:oleObj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4357686" y="3129977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解：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11" name="Object 4"/>
          <p:cNvGraphicFramePr>
            <a:graphicFrameLocks noChangeAspect="1"/>
          </p:cNvGraphicFramePr>
          <p:nvPr/>
        </p:nvGraphicFramePr>
        <p:xfrm>
          <a:off x="5435620" y="2865442"/>
          <a:ext cx="1993900" cy="1135062"/>
        </p:xfrm>
        <a:graphic>
          <a:graphicData uri="http://schemas.openxmlformats.org/presentationml/2006/ole">
            <p:oleObj spid="_x0000_s207878" name="Equation" r:id="rId7" imgW="545760" imgH="393480" progId="">
              <p:embed/>
            </p:oleObj>
          </a:graphicData>
        </a:graphic>
      </p:graphicFrame>
      <p:graphicFrame>
        <p:nvGraphicFramePr>
          <p:cNvPr id="12" name="Object 5"/>
          <p:cNvGraphicFramePr>
            <a:graphicFrameLocks noChangeAspect="1"/>
          </p:cNvGraphicFramePr>
          <p:nvPr/>
        </p:nvGraphicFramePr>
        <p:xfrm>
          <a:off x="5876951" y="3863986"/>
          <a:ext cx="2409825" cy="1136650"/>
        </p:xfrm>
        <a:graphic>
          <a:graphicData uri="http://schemas.openxmlformats.org/presentationml/2006/ole">
            <p:oleObj spid="_x0000_s207879" name="Equation" r:id="rId8" imgW="660240" imgH="393480" progId="">
              <p:embed/>
            </p:oleObj>
          </a:graphicData>
        </a:graphic>
      </p:graphicFrame>
      <p:graphicFrame>
        <p:nvGraphicFramePr>
          <p:cNvPr id="13" name="Object 6"/>
          <p:cNvGraphicFramePr>
            <a:graphicFrameLocks noChangeAspect="1"/>
          </p:cNvGraphicFramePr>
          <p:nvPr/>
        </p:nvGraphicFramePr>
        <p:xfrm>
          <a:off x="5929322" y="4929198"/>
          <a:ext cx="1577975" cy="512762"/>
        </p:xfrm>
        <a:graphic>
          <a:graphicData uri="http://schemas.openxmlformats.org/presentationml/2006/ole">
            <p:oleObj spid="_x0000_s207880" name="Equation" r:id="rId9" imgW="431640" imgH="177480" progId="">
              <p:embed/>
            </p:oleObj>
          </a:graphicData>
        </a:graphic>
      </p:graphicFrame>
      <p:sp>
        <p:nvSpPr>
          <p:cNvPr id="15" name="矩形 14"/>
          <p:cNvSpPr/>
          <p:nvPr/>
        </p:nvSpPr>
        <p:spPr>
          <a:xfrm>
            <a:off x="1928794" y="714356"/>
            <a:ext cx="8143932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1.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解方程。</a:t>
            </a:r>
            <a:endParaRPr lang="zh-CN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285720" y="785794"/>
            <a:ext cx="1285884" cy="642942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练 习</a:t>
            </a:r>
            <a:endParaRPr lang="zh-CN" altLang="en-US" sz="32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286116" y="1701992"/>
            <a:ext cx="5572164" cy="28700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2</a:t>
            </a:r>
            <a:r>
              <a:rPr lang="en-US" altLang="zh-CN" sz="3200" i="1" dirty="0" smtClean="0">
                <a:solidFill>
                  <a:schemeClr val="tx1"/>
                </a:solidFill>
                <a:latin typeface="+mj-ea"/>
                <a:ea typeface="+mj-ea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三个连续的自然数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中间的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20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数是</a:t>
            </a:r>
            <a:r>
              <a:rPr lang="en-US" altLang="zh-CN" sz="3200" i="1" dirty="0" smtClean="0">
                <a:solidFill>
                  <a:schemeClr val="tx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a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则</a:t>
            </a:r>
            <a:r>
              <a:rPr lang="en-US" altLang="zh-CN" sz="3200" i="1" dirty="0" smtClean="0">
                <a:solidFill>
                  <a:schemeClr val="tx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a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的前边和后边分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20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别是</a:t>
            </a:r>
            <a:r>
              <a:rPr lang="zh-CN" altLang="zh-CN" sz="3200" i="1" u="sng" dirty="0" smtClean="0">
                <a:solidFill>
                  <a:schemeClr val="tx1"/>
                </a:solidFill>
                <a:latin typeface="+mj-ea"/>
                <a:ea typeface="+mj-ea"/>
              </a:rPr>
              <a:t>　　　　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和</a:t>
            </a:r>
            <a:r>
              <a:rPr lang="zh-CN" altLang="zh-CN" sz="3200" i="1" u="sng" dirty="0" smtClean="0">
                <a:solidFill>
                  <a:schemeClr val="tx1"/>
                </a:solidFill>
                <a:latin typeface="+mj-ea"/>
                <a:ea typeface="+mj-ea"/>
              </a:rPr>
              <a:t>　　　　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。</a:t>
            </a:r>
          </a:p>
        </p:txBody>
      </p:sp>
      <p:grpSp>
        <p:nvGrpSpPr>
          <p:cNvPr id="11" name="Group 16"/>
          <p:cNvGrpSpPr>
            <a:grpSpLocks/>
          </p:cNvGrpSpPr>
          <p:nvPr/>
        </p:nvGrpSpPr>
        <p:grpSpPr bwMode="auto">
          <a:xfrm>
            <a:off x="5867400" y="5805488"/>
            <a:ext cx="1684338" cy="877887"/>
            <a:chOff x="2699" y="3612"/>
            <a:chExt cx="1061" cy="553"/>
          </a:xfrm>
        </p:grpSpPr>
        <p:pic>
          <p:nvPicPr>
            <p:cNvPr id="14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</p:pic>
        <p:sp>
          <p:nvSpPr>
            <p:cNvPr id="15" name="Text Box 18">
              <a:hlinkClick r:id="rId4" action="ppaction://hlinksldjump" highlightClick="1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  <p:pic>
        <p:nvPicPr>
          <p:cNvPr id="199682" name="Picture 2" descr="http://www.k12123.com/uploads/evaluate/20141210/e99c1a52d0e5e8739540f8b5e12e2af6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2844" y="1714488"/>
            <a:ext cx="3637478" cy="3214710"/>
          </a:xfrm>
          <a:prstGeom prst="rect">
            <a:avLst/>
          </a:prstGeom>
          <a:noFill/>
        </p:spPr>
      </p:pic>
      <p:graphicFrame>
        <p:nvGraphicFramePr>
          <p:cNvPr id="199683" name="Object 5"/>
          <p:cNvGraphicFramePr>
            <a:graphicFrameLocks noChangeAspect="1"/>
          </p:cNvGraphicFramePr>
          <p:nvPr/>
        </p:nvGraphicFramePr>
        <p:xfrm>
          <a:off x="4857752" y="3857628"/>
          <a:ext cx="1112838" cy="514350"/>
        </p:xfrm>
        <a:graphic>
          <a:graphicData uri="http://schemas.openxmlformats.org/presentationml/2006/ole">
            <p:oleObj spid="_x0000_s199683" name="Equation" r:id="rId7" imgW="304560" imgH="177480" progId="">
              <p:embed/>
            </p:oleObj>
          </a:graphicData>
        </a:graphic>
      </p:graphicFrame>
      <p:graphicFrame>
        <p:nvGraphicFramePr>
          <p:cNvPr id="199684" name="Object 5"/>
          <p:cNvGraphicFramePr>
            <a:graphicFrameLocks noChangeAspect="1"/>
          </p:cNvGraphicFramePr>
          <p:nvPr/>
        </p:nvGraphicFramePr>
        <p:xfrm>
          <a:off x="6929454" y="3857628"/>
          <a:ext cx="1160463" cy="514350"/>
        </p:xfrm>
        <a:graphic>
          <a:graphicData uri="http://schemas.openxmlformats.org/presentationml/2006/ole">
            <p:oleObj spid="_x0000_s199684" name="Equation" r:id="rId8" imgW="317160" imgH="177480" progId="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99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99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8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itchFamily="34" charset="0"/>
                <a:buNone/>
              </a:pPr>
              <a:r>
                <a:rPr lang="zh-CN" altLang="en-US" sz="3200" dirty="0" smtClean="0">
                  <a:ea typeface="黑体" pitchFamily="49" charset="-122"/>
                </a:rPr>
                <a:t>考 点 讲 解</a:t>
              </a:r>
              <a:endParaRPr lang="zh-CN" altLang="en-US" sz="3200" dirty="0">
                <a:ea typeface="黑体" pitchFamily="49" charset="-122"/>
              </a:endParaRPr>
            </a:p>
          </p:txBody>
        </p:sp>
      </p:grpSp>
      <p:sp>
        <p:nvSpPr>
          <p:cNvPr id="20481" name="AutoShape 1" descr="C:\Users\Administrator\AppData\Roaming\Tencent\Users\271766067\QQ\WinTemp\RichOle\(EXXCVQ76HLVE]QFLQ A5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482" name="AutoShape 2" descr="C:\Users\Administrator\AppData\Roaming\Tencent\Users\271766067\QQ\WinTemp\RichOle\(EXXCVQ76HLVE]QFLQ A5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>
            <a:off x="357158" y="857232"/>
            <a:ext cx="1000132" cy="571504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例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1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57158" y="1571612"/>
            <a:ext cx="814393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小雨今年</a:t>
            </a:r>
            <a:r>
              <a:rPr lang="en-US" altLang="zh-CN" sz="3200" i="1" dirty="0" smtClean="0">
                <a:solidFill>
                  <a:schemeClr val="tx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a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岁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比妈妈小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23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岁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,2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年后小雨和妈妈的年龄和是多少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?</a:t>
            </a:r>
            <a:endParaRPr lang="zh-CN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00034" y="3286124"/>
            <a:ext cx="821537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年后小雨年龄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:(</a:t>
            </a:r>
            <a:r>
              <a:rPr lang="en-US" altLang="zh-CN" sz="320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a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+2)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岁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年后妈妈年龄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:(</a:t>
            </a:r>
            <a:r>
              <a:rPr lang="en-US" altLang="zh-CN" sz="320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a+</a:t>
            </a:r>
            <a:r>
              <a:rPr lang="en-US" altLang="zh-CN" sz="3200" b="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23+2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岁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年后年龄和是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:(</a:t>
            </a:r>
            <a:r>
              <a:rPr lang="en-US" altLang="zh-CN" sz="320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a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+2)+(</a:t>
            </a:r>
            <a:r>
              <a:rPr lang="en-US" altLang="zh-CN" sz="320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a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+23+2)=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en-US" altLang="zh-CN" sz="320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a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+27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）岁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 autoUpdateAnimBg="0"/>
      <p:bldP spid="21" grpId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4" name="Group 8"/>
          <p:cNvGrpSpPr>
            <a:grpSpLocks/>
          </p:cNvGrpSpPr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5126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127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itchFamily="34" charset="0"/>
                <a:buNone/>
              </a:pPr>
              <a:r>
                <a:rPr lang="zh-CN" altLang="en-US" sz="3200" dirty="0" smtClean="0">
                  <a:ea typeface="黑体" pitchFamily="49" charset="-122"/>
                </a:rPr>
                <a:t>随 </a:t>
              </a:r>
              <a:r>
                <a:rPr lang="zh-CN" altLang="en-US" sz="3200" dirty="0">
                  <a:ea typeface="黑体" pitchFamily="49" charset="-122"/>
                </a:rPr>
                <a:t>堂</a:t>
              </a:r>
              <a:r>
                <a:rPr lang="zh-CN" altLang="en-US" sz="3200" dirty="0" smtClean="0">
                  <a:ea typeface="黑体" pitchFamily="49" charset="-122"/>
                </a:rPr>
                <a:t> 练 习</a:t>
              </a:r>
              <a:endParaRPr lang="zh-CN" altLang="en-US" sz="3200" dirty="0">
                <a:ea typeface="黑体" pitchFamily="49" charset="-122"/>
              </a:endParaRPr>
            </a:p>
          </p:txBody>
        </p:sp>
      </p:grpSp>
      <p:sp>
        <p:nvSpPr>
          <p:cNvPr id="21" name="TextBox 9"/>
          <p:cNvSpPr txBox="1">
            <a:spLocks noChangeArrowheads="1"/>
          </p:cNvSpPr>
          <p:nvPr/>
        </p:nvSpPr>
        <p:spPr bwMode="auto">
          <a:xfrm>
            <a:off x="-71470" y="571480"/>
            <a:ext cx="957269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81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页上面的“做一做” 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85720" y="1129713"/>
            <a:ext cx="8429684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1.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连线。</a:t>
            </a:r>
            <a:endParaRPr lang="zh-CN" altLang="en-US" sz="3200" dirty="0">
              <a:solidFill>
                <a:schemeClr val="tx1"/>
              </a:solidFill>
              <a:latin typeface="宋体" pitchFamily="2" charset="-122"/>
            </a:endParaRPr>
          </a:p>
        </p:txBody>
      </p:sp>
      <p:sp>
        <p:nvSpPr>
          <p:cNvPr id="30" name="Line 29"/>
          <p:cNvSpPr>
            <a:spLocks noChangeShapeType="1"/>
          </p:cNvSpPr>
          <p:nvPr/>
        </p:nvSpPr>
        <p:spPr bwMode="auto">
          <a:xfrm>
            <a:off x="642910" y="2571744"/>
            <a:ext cx="3857653" cy="214314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anchor="ctr"/>
          <a:lstStyle/>
          <a:p>
            <a:endParaRPr lang="zh-CN" altLang="en-US" sz="280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31" name="Line 29"/>
          <p:cNvSpPr>
            <a:spLocks noChangeShapeType="1"/>
          </p:cNvSpPr>
          <p:nvPr/>
        </p:nvSpPr>
        <p:spPr bwMode="auto">
          <a:xfrm flipH="1">
            <a:off x="2000232" y="2428868"/>
            <a:ext cx="2643206" cy="2286016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anchor="ctr"/>
          <a:lstStyle/>
          <a:p>
            <a:endParaRPr lang="zh-CN" altLang="en-US" sz="280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32" name="Line 29"/>
          <p:cNvSpPr>
            <a:spLocks noChangeShapeType="1"/>
          </p:cNvSpPr>
          <p:nvPr/>
        </p:nvSpPr>
        <p:spPr bwMode="auto">
          <a:xfrm>
            <a:off x="2857488" y="3143248"/>
            <a:ext cx="3286149" cy="142876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anchor="ctr"/>
          <a:lstStyle/>
          <a:p>
            <a:endParaRPr lang="zh-CN" altLang="en-US" sz="280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33" name="Line 29"/>
          <p:cNvSpPr>
            <a:spLocks noChangeShapeType="1"/>
          </p:cNvSpPr>
          <p:nvPr/>
        </p:nvSpPr>
        <p:spPr bwMode="auto">
          <a:xfrm flipH="1">
            <a:off x="3214675" y="2714620"/>
            <a:ext cx="5072100" cy="2000264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anchor="ctr"/>
          <a:lstStyle/>
          <a:p>
            <a:endParaRPr lang="zh-CN" altLang="en-US" sz="280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34" name="Line 29"/>
          <p:cNvSpPr>
            <a:spLocks noChangeShapeType="1"/>
          </p:cNvSpPr>
          <p:nvPr/>
        </p:nvSpPr>
        <p:spPr bwMode="auto">
          <a:xfrm>
            <a:off x="7143768" y="2643182"/>
            <a:ext cx="857256" cy="178595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anchor="ctr"/>
          <a:lstStyle/>
          <a:p>
            <a:endParaRPr lang="zh-CN" altLang="en-US" sz="280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214282" y="1785926"/>
            <a:ext cx="8715436" cy="3571898"/>
            <a:chOff x="214282" y="1785926"/>
            <a:chExt cx="8715436" cy="3571898"/>
          </a:xfrm>
        </p:grpSpPr>
        <p:grpSp>
          <p:nvGrpSpPr>
            <p:cNvPr id="35" name="组合 34"/>
            <p:cNvGrpSpPr/>
            <p:nvPr/>
          </p:nvGrpSpPr>
          <p:grpSpPr>
            <a:xfrm>
              <a:off x="214282" y="1785926"/>
              <a:ext cx="8715436" cy="3571898"/>
              <a:chOff x="142844" y="1785928"/>
              <a:chExt cx="8715436" cy="3571898"/>
            </a:xfrm>
          </p:grpSpPr>
          <p:sp>
            <p:nvSpPr>
              <p:cNvPr id="9" name="Rectangle 6"/>
              <p:cNvSpPr>
                <a:spLocks noChangeArrowheads="1"/>
              </p:cNvSpPr>
              <p:nvPr/>
            </p:nvSpPr>
            <p:spPr bwMode="auto">
              <a:xfrm>
                <a:off x="142844" y="1928804"/>
                <a:ext cx="2000264" cy="500066"/>
              </a:xfrm>
              <a:prstGeom prst="rect">
                <a:avLst/>
              </a:prstGeom>
              <a:solidFill>
                <a:srgbClr val="FFFFCC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zh-CN" altLang="en-US" sz="2800" dirty="0">
                    <a:solidFill>
                      <a:schemeClr val="tx1"/>
                    </a:solidFill>
                    <a:latin typeface="+mj-ea"/>
                    <a:ea typeface="+mj-ea"/>
                  </a:rPr>
                  <a:t>比</a:t>
                </a:r>
                <a:r>
                  <a:rPr lang="en-US" altLang="zh-CN" sz="2800" i="1" dirty="0">
                    <a:solidFill>
                      <a:schemeClr val="tx1"/>
                    </a:solidFill>
                    <a:latin typeface="Times New Roman" pitchFamily="18" charset="0"/>
                    <a:ea typeface="+mj-ea"/>
                    <a:cs typeface="Times New Roman" pitchFamily="18" charset="0"/>
                  </a:rPr>
                  <a:t>a</a:t>
                </a:r>
                <a:r>
                  <a:rPr lang="zh-CN" altLang="en-US" sz="2800" dirty="0">
                    <a:solidFill>
                      <a:schemeClr val="tx1"/>
                    </a:solidFill>
                    <a:latin typeface="+mj-ea"/>
                    <a:ea typeface="+mj-ea"/>
                  </a:rPr>
                  <a:t>多</a:t>
                </a:r>
                <a:r>
                  <a:rPr lang="en-US" altLang="zh-CN" sz="2800" dirty="0">
                    <a:solidFill>
                      <a:schemeClr val="tx1"/>
                    </a:solidFill>
                    <a:latin typeface="+mj-ea"/>
                    <a:ea typeface="+mj-ea"/>
                  </a:rPr>
                  <a:t>3</a:t>
                </a:r>
                <a:r>
                  <a:rPr lang="zh-CN" altLang="en-US" sz="2800" dirty="0">
                    <a:solidFill>
                      <a:schemeClr val="tx1"/>
                    </a:solidFill>
                    <a:latin typeface="+mj-ea"/>
                    <a:ea typeface="+mj-ea"/>
                  </a:rPr>
                  <a:t>的数</a:t>
                </a:r>
              </a:p>
            </p:txBody>
          </p:sp>
          <p:sp>
            <p:nvSpPr>
              <p:cNvPr id="10" name="Rectangle 7"/>
              <p:cNvSpPr>
                <a:spLocks noChangeArrowheads="1"/>
              </p:cNvSpPr>
              <p:nvPr/>
            </p:nvSpPr>
            <p:spPr bwMode="auto">
              <a:xfrm>
                <a:off x="1643042" y="2571746"/>
                <a:ext cx="1928826" cy="503238"/>
              </a:xfrm>
              <a:prstGeom prst="rect">
                <a:avLst/>
              </a:prstGeom>
              <a:solidFill>
                <a:srgbClr val="FFFFCC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zh-CN" altLang="en-US" sz="2800" dirty="0">
                    <a:solidFill>
                      <a:schemeClr val="tx1"/>
                    </a:solidFill>
                    <a:latin typeface="+mj-ea"/>
                    <a:ea typeface="+mj-ea"/>
                  </a:rPr>
                  <a:t>比</a:t>
                </a:r>
                <a:r>
                  <a:rPr lang="en-US" altLang="zh-CN" sz="2800" i="1" dirty="0">
                    <a:solidFill>
                      <a:schemeClr val="tx1"/>
                    </a:solidFill>
                    <a:latin typeface="Times New Roman" pitchFamily="18" charset="0"/>
                    <a:ea typeface="+mj-ea"/>
                    <a:cs typeface="Times New Roman" pitchFamily="18" charset="0"/>
                  </a:rPr>
                  <a:t>a</a:t>
                </a:r>
                <a:r>
                  <a:rPr lang="zh-CN" altLang="en-US" sz="2800" dirty="0">
                    <a:solidFill>
                      <a:schemeClr val="tx1"/>
                    </a:solidFill>
                    <a:latin typeface="+mj-ea"/>
                    <a:ea typeface="+mj-ea"/>
                  </a:rPr>
                  <a:t>少</a:t>
                </a:r>
                <a:r>
                  <a:rPr lang="en-US" altLang="zh-CN" sz="2800" dirty="0">
                    <a:solidFill>
                      <a:schemeClr val="tx1"/>
                    </a:solidFill>
                    <a:latin typeface="+mj-ea"/>
                    <a:ea typeface="+mj-ea"/>
                  </a:rPr>
                  <a:t>3</a:t>
                </a:r>
                <a:r>
                  <a:rPr lang="zh-CN" altLang="en-US" sz="2800" dirty="0">
                    <a:solidFill>
                      <a:schemeClr val="tx1"/>
                    </a:solidFill>
                    <a:latin typeface="+mj-ea"/>
                    <a:ea typeface="+mj-ea"/>
                  </a:rPr>
                  <a:t>的数</a:t>
                </a:r>
              </a:p>
            </p:txBody>
          </p:sp>
          <p:sp>
            <p:nvSpPr>
              <p:cNvPr id="13" name="Rectangle 8"/>
              <p:cNvSpPr>
                <a:spLocks noChangeArrowheads="1"/>
              </p:cNvSpPr>
              <p:nvPr/>
            </p:nvSpPr>
            <p:spPr bwMode="auto">
              <a:xfrm>
                <a:off x="3500430" y="1785928"/>
                <a:ext cx="2286016" cy="503238"/>
              </a:xfrm>
              <a:prstGeom prst="rect">
                <a:avLst/>
              </a:prstGeom>
              <a:solidFill>
                <a:srgbClr val="FFFFCC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en-US" altLang="zh-CN" sz="2800" dirty="0">
                    <a:solidFill>
                      <a:schemeClr val="tx1"/>
                    </a:solidFill>
                    <a:latin typeface="+mj-ea"/>
                    <a:ea typeface="+mj-ea"/>
                  </a:rPr>
                  <a:t>3</a:t>
                </a:r>
                <a:r>
                  <a:rPr lang="zh-CN" altLang="en-US" sz="2800" dirty="0">
                    <a:solidFill>
                      <a:schemeClr val="tx1"/>
                    </a:solidFill>
                    <a:latin typeface="+mj-ea"/>
                    <a:ea typeface="+mj-ea"/>
                  </a:rPr>
                  <a:t>个</a:t>
                </a:r>
                <a:r>
                  <a:rPr lang="en-US" altLang="zh-CN" sz="2800" i="1" dirty="0">
                    <a:solidFill>
                      <a:schemeClr val="tx1"/>
                    </a:solidFill>
                    <a:latin typeface="Times New Roman" pitchFamily="18" charset="0"/>
                    <a:ea typeface="+mj-ea"/>
                    <a:cs typeface="Times New Roman" pitchFamily="18" charset="0"/>
                  </a:rPr>
                  <a:t>a</a:t>
                </a:r>
                <a:r>
                  <a:rPr lang="zh-CN" altLang="en-US" sz="2800" dirty="0">
                    <a:solidFill>
                      <a:schemeClr val="tx1"/>
                    </a:solidFill>
                    <a:latin typeface="+mj-ea"/>
                    <a:ea typeface="+mj-ea"/>
                  </a:rPr>
                  <a:t>相加的和</a:t>
                </a:r>
              </a:p>
            </p:txBody>
          </p:sp>
          <p:sp>
            <p:nvSpPr>
              <p:cNvPr id="14" name="Rectangle 9"/>
              <p:cNvSpPr>
                <a:spLocks noChangeArrowheads="1"/>
              </p:cNvSpPr>
              <p:nvPr/>
            </p:nvSpPr>
            <p:spPr bwMode="auto">
              <a:xfrm>
                <a:off x="7643834" y="2068506"/>
                <a:ext cx="1214446" cy="503238"/>
              </a:xfrm>
              <a:prstGeom prst="rect">
                <a:avLst/>
              </a:prstGeom>
              <a:solidFill>
                <a:srgbClr val="FFFFCC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en-US" altLang="zh-CN" sz="2800" i="1" dirty="0">
                    <a:solidFill>
                      <a:schemeClr val="tx1"/>
                    </a:solidFill>
                    <a:latin typeface="Times New Roman" pitchFamily="18" charset="0"/>
                    <a:ea typeface="+mj-ea"/>
                    <a:cs typeface="Times New Roman" pitchFamily="18" charset="0"/>
                  </a:rPr>
                  <a:t>a</a:t>
                </a:r>
                <a:r>
                  <a:rPr lang="zh-CN" altLang="en-US" sz="2800" dirty="0">
                    <a:solidFill>
                      <a:schemeClr val="tx1"/>
                    </a:solidFill>
                    <a:latin typeface="+mj-ea"/>
                    <a:ea typeface="+mj-ea"/>
                  </a:rPr>
                  <a:t>的</a:t>
                </a:r>
                <a:r>
                  <a:rPr lang="en-US" altLang="zh-CN" sz="2800" dirty="0">
                    <a:solidFill>
                      <a:schemeClr val="tx1"/>
                    </a:solidFill>
                    <a:latin typeface="+mj-ea"/>
                    <a:ea typeface="+mj-ea"/>
                  </a:rPr>
                  <a:t>3</a:t>
                </a:r>
                <a:r>
                  <a:rPr lang="zh-CN" altLang="en-US" sz="2800" dirty="0">
                    <a:solidFill>
                      <a:schemeClr val="tx1"/>
                    </a:solidFill>
                    <a:latin typeface="+mj-ea"/>
                    <a:ea typeface="+mj-ea"/>
                  </a:rPr>
                  <a:t>倍</a:t>
                </a:r>
              </a:p>
            </p:txBody>
          </p:sp>
          <p:grpSp>
            <p:nvGrpSpPr>
              <p:cNvPr id="15" name="Group 15"/>
              <p:cNvGrpSpPr>
                <a:grpSpLocks/>
              </p:cNvGrpSpPr>
              <p:nvPr/>
            </p:nvGrpSpPr>
            <p:grpSpPr bwMode="auto">
              <a:xfrm>
                <a:off x="6572267" y="1785928"/>
                <a:ext cx="1076326" cy="898526"/>
                <a:chOff x="4468" y="1558"/>
                <a:chExt cx="678" cy="566"/>
              </a:xfrm>
            </p:grpSpPr>
            <p:sp>
              <p:nvSpPr>
                <p:cNvPr id="16" name="Rectangle 10"/>
                <p:cNvSpPr>
                  <a:spLocks noChangeArrowheads="1"/>
                </p:cNvSpPr>
                <p:nvPr/>
              </p:nvSpPr>
              <p:spPr bwMode="auto">
                <a:xfrm>
                  <a:off x="4468" y="1661"/>
                  <a:ext cx="635" cy="408"/>
                </a:xfrm>
                <a:prstGeom prst="rect">
                  <a:avLst/>
                </a:prstGeom>
                <a:solidFill>
                  <a:srgbClr val="FFFFCC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r>
                    <a:rPr lang="en-US" altLang="zh-CN" sz="2800" i="1" dirty="0">
                      <a:solidFill>
                        <a:schemeClr val="tx1"/>
                      </a:solidFill>
                      <a:latin typeface="Times New Roman" pitchFamily="18" charset="0"/>
                      <a:ea typeface="+mj-ea"/>
                      <a:cs typeface="Times New Roman" pitchFamily="18" charset="0"/>
                    </a:rPr>
                    <a:t>a</a:t>
                  </a:r>
                  <a:r>
                    <a:rPr lang="zh-CN" altLang="en-US" sz="2800" dirty="0">
                      <a:solidFill>
                        <a:schemeClr val="tx1"/>
                      </a:solidFill>
                      <a:latin typeface="+mj-ea"/>
                      <a:ea typeface="+mj-ea"/>
                    </a:rPr>
                    <a:t>的</a:t>
                  </a:r>
                </a:p>
              </p:txBody>
            </p:sp>
            <p:grpSp>
              <p:nvGrpSpPr>
                <p:cNvPr id="17" name="Group 11"/>
                <p:cNvGrpSpPr>
                  <a:grpSpLocks/>
                </p:cNvGrpSpPr>
                <p:nvPr/>
              </p:nvGrpSpPr>
              <p:grpSpPr bwMode="auto">
                <a:xfrm>
                  <a:off x="4826" y="1558"/>
                  <a:ext cx="320" cy="566"/>
                  <a:chOff x="3461" y="1299"/>
                  <a:chExt cx="320" cy="566"/>
                </a:xfrm>
              </p:grpSpPr>
              <p:sp>
                <p:nvSpPr>
                  <p:cNvPr id="18" name="Text Box 12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463" y="1524"/>
                    <a:ext cx="318" cy="341"/>
                  </a:xfrm>
                  <a:prstGeom prst="rect">
                    <a:avLst/>
                  </a:prstGeom>
                  <a:noFill/>
                  <a:ln w="12700" algn="ctr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>
                    <a:spAutoFit/>
                  </a:bodyPr>
                  <a:lstStyle/>
                  <a:p>
                    <a:pPr>
                      <a:lnSpc>
                        <a:spcPct val="120000"/>
                      </a:lnSpc>
                      <a:spcBef>
                        <a:spcPct val="50000"/>
                      </a:spcBef>
                      <a:buFontTx/>
                      <a:buNone/>
                    </a:pPr>
                    <a:r>
                      <a:rPr lang="en-US" altLang="zh-CN" sz="2800">
                        <a:solidFill>
                          <a:schemeClr val="tx1"/>
                        </a:solidFill>
                        <a:latin typeface="+mj-ea"/>
                        <a:ea typeface="+mj-ea"/>
                      </a:rPr>
                      <a:t>3</a:t>
                    </a:r>
                  </a:p>
                </p:txBody>
              </p:sp>
              <p:sp>
                <p:nvSpPr>
                  <p:cNvPr id="19" name="Text Box 13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461" y="1299"/>
                    <a:ext cx="227" cy="341"/>
                  </a:xfrm>
                  <a:prstGeom prst="rect">
                    <a:avLst/>
                  </a:prstGeom>
                  <a:noFill/>
                  <a:ln w="12700" algn="ctr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>
                    <a:spAutoFit/>
                  </a:bodyPr>
                  <a:lstStyle/>
                  <a:p>
                    <a:pPr>
                      <a:lnSpc>
                        <a:spcPct val="120000"/>
                      </a:lnSpc>
                      <a:spcBef>
                        <a:spcPct val="50000"/>
                      </a:spcBef>
                      <a:buFontTx/>
                      <a:buNone/>
                    </a:pPr>
                    <a:r>
                      <a:rPr lang="en-US" altLang="zh-CN" sz="2800" dirty="0">
                        <a:solidFill>
                          <a:schemeClr val="tx1"/>
                        </a:solidFill>
                        <a:latin typeface="+mj-ea"/>
                        <a:ea typeface="+mj-ea"/>
                      </a:rPr>
                      <a:t>1</a:t>
                    </a:r>
                  </a:p>
                </p:txBody>
              </p:sp>
              <p:sp>
                <p:nvSpPr>
                  <p:cNvPr id="20" name="Line 14"/>
                  <p:cNvSpPr>
                    <a:spLocks noChangeShapeType="1"/>
                  </p:cNvSpPr>
                  <p:nvPr/>
                </p:nvSpPr>
                <p:spPr bwMode="auto">
                  <a:xfrm>
                    <a:off x="3507" y="1608"/>
                    <a:ext cx="181" cy="0"/>
                  </a:xfrm>
                  <a:prstGeom prst="line">
                    <a:avLst/>
                  </a:pr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anchor="ctr"/>
                  <a:lstStyle/>
                  <a:p>
                    <a:endParaRPr lang="zh-CN" altLang="en-US" sz="2800">
                      <a:solidFill>
                        <a:schemeClr val="tx1"/>
                      </a:solidFill>
                      <a:latin typeface="+mj-ea"/>
                      <a:ea typeface="+mj-ea"/>
                    </a:endParaRPr>
                  </a:p>
                </p:txBody>
              </p:sp>
            </p:grpSp>
          </p:grpSp>
          <p:sp>
            <p:nvSpPr>
              <p:cNvPr id="23" name="Rectangle 16"/>
              <p:cNvSpPr>
                <a:spLocks noChangeArrowheads="1"/>
              </p:cNvSpPr>
              <p:nvPr/>
            </p:nvSpPr>
            <p:spPr bwMode="auto">
              <a:xfrm>
                <a:off x="642910" y="4786322"/>
                <a:ext cx="1500198" cy="571504"/>
              </a:xfrm>
              <a:prstGeom prst="rect">
                <a:avLst/>
              </a:prstGeom>
              <a:solidFill>
                <a:srgbClr val="FFFFCC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en-US" altLang="zh-CN" sz="2800" i="1" dirty="0">
                    <a:solidFill>
                      <a:schemeClr val="tx1"/>
                    </a:solidFill>
                    <a:latin typeface="Times New Roman" pitchFamily="18" charset="0"/>
                    <a:ea typeface="+mj-ea"/>
                    <a:cs typeface="Times New Roman" pitchFamily="18" charset="0"/>
                  </a:rPr>
                  <a:t>a</a:t>
                </a:r>
                <a:r>
                  <a:rPr lang="zh-CN" altLang="en-US" sz="2800" dirty="0">
                    <a:solidFill>
                      <a:schemeClr val="tx1"/>
                    </a:solidFill>
                    <a:latin typeface="+mj-ea"/>
                    <a:ea typeface="+mj-ea"/>
                  </a:rPr>
                  <a:t>＋</a:t>
                </a:r>
                <a:r>
                  <a:rPr lang="en-US" altLang="zh-CN" sz="2800" i="1" dirty="0">
                    <a:solidFill>
                      <a:schemeClr val="tx1"/>
                    </a:solidFill>
                    <a:latin typeface="Times New Roman" pitchFamily="18" charset="0"/>
                    <a:ea typeface="+mj-ea"/>
                    <a:cs typeface="Times New Roman" pitchFamily="18" charset="0"/>
                  </a:rPr>
                  <a:t>a</a:t>
                </a:r>
                <a:r>
                  <a:rPr lang="zh-CN" altLang="en-US" sz="2800" dirty="0">
                    <a:solidFill>
                      <a:schemeClr val="tx1"/>
                    </a:solidFill>
                    <a:latin typeface="+mj-ea"/>
                    <a:ea typeface="+mj-ea"/>
                  </a:rPr>
                  <a:t>＋</a:t>
                </a:r>
                <a:r>
                  <a:rPr lang="en-US" altLang="zh-CN" sz="2800" i="1" dirty="0">
                    <a:solidFill>
                      <a:schemeClr val="tx1"/>
                    </a:solidFill>
                    <a:latin typeface="Times New Roman" pitchFamily="18" charset="0"/>
                    <a:ea typeface="+mj-ea"/>
                    <a:cs typeface="Times New Roman" pitchFamily="18" charset="0"/>
                  </a:rPr>
                  <a:t>a</a:t>
                </a:r>
              </a:p>
            </p:txBody>
          </p:sp>
          <p:sp>
            <p:nvSpPr>
              <p:cNvPr id="24" name="Rectangle 17"/>
              <p:cNvSpPr>
                <a:spLocks noChangeArrowheads="1"/>
              </p:cNvSpPr>
              <p:nvPr/>
            </p:nvSpPr>
            <p:spPr bwMode="auto">
              <a:xfrm>
                <a:off x="2843212" y="4786322"/>
                <a:ext cx="585779" cy="425454"/>
              </a:xfrm>
              <a:prstGeom prst="rect">
                <a:avLst/>
              </a:prstGeom>
              <a:solidFill>
                <a:srgbClr val="FFFFCC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en-US" altLang="zh-CN" sz="2800" dirty="0">
                    <a:solidFill>
                      <a:schemeClr val="tx1"/>
                    </a:solidFill>
                    <a:latin typeface="+mj-ea"/>
                    <a:ea typeface="+mj-ea"/>
                  </a:rPr>
                  <a:t>3</a:t>
                </a:r>
                <a:r>
                  <a:rPr lang="en-US" altLang="zh-CN" sz="2800" i="1" dirty="0">
                    <a:solidFill>
                      <a:schemeClr val="tx1"/>
                    </a:solidFill>
                    <a:latin typeface="Times New Roman" pitchFamily="18" charset="0"/>
                    <a:ea typeface="+mj-ea"/>
                    <a:cs typeface="Times New Roman" pitchFamily="18" charset="0"/>
                  </a:rPr>
                  <a:t>a</a:t>
                </a:r>
              </a:p>
            </p:txBody>
          </p:sp>
          <p:sp>
            <p:nvSpPr>
              <p:cNvPr id="25" name="Rectangle 18"/>
              <p:cNvSpPr>
                <a:spLocks noChangeArrowheads="1"/>
              </p:cNvSpPr>
              <p:nvPr/>
            </p:nvSpPr>
            <p:spPr bwMode="auto">
              <a:xfrm>
                <a:off x="4143372" y="4786321"/>
                <a:ext cx="1000132" cy="496892"/>
              </a:xfrm>
              <a:prstGeom prst="rect">
                <a:avLst/>
              </a:prstGeom>
              <a:solidFill>
                <a:srgbClr val="FFFFCC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en-US" altLang="zh-CN" sz="2800" i="1" dirty="0">
                    <a:solidFill>
                      <a:schemeClr val="tx1"/>
                    </a:solidFill>
                    <a:latin typeface="Times New Roman" pitchFamily="18" charset="0"/>
                    <a:ea typeface="+mj-ea"/>
                    <a:cs typeface="Times New Roman" pitchFamily="18" charset="0"/>
                  </a:rPr>
                  <a:t>a</a:t>
                </a:r>
                <a:r>
                  <a:rPr lang="zh-CN" altLang="en-US" sz="2800" dirty="0">
                    <a:solidFill>
                      <a:schemeClr val="tx1"/>
                    </a:solidFill>
                    <a:latin typeface="+mj-ea"/>
                    <a:ea typeface="+mj-ea"/>
                  </a:rPr>
                  <a:t>＋</a:t>
                </a:r>
                <a:r>
                  <a:rPr lang="en-US" altLang="zh-CN" sz="2800" dirty="0">
                    <a:solidFill>
                      <a:schemeClr val="tx1"/>
                    </a:solidFill>
                    <a:latin typeface="+mj-ea"/>
                    <a:ea typeface="+mj-ea"/>
                  </a:rPr>
                  <a:t>3 </a:t>
                </a:r>
              </a:p>
            </p:txBody>
          </p:sp>
          <p:sp>
            <p:nvSpPr>
              <p:cNvPr id="26" name="Rectangle 19"/>
              <p:cNvSpPr>
                <a:spLocks noChangeArrowheads="1"/>
              </p:cNvSpPr>
              <p:nvPr/>
            </p:nvSpPr>
            <p:spPr bwMode="auto">
              <a:xfrm>
                <a:off x="5786446" y="4643445"/>
                <a:ext cx="1057294" cy="641355"/>
              </a:xfrm>
              <a:prstGeom prst="rect">
                <a:avLst/>
              </a:prstGeom>
              <a:solidFill>
                <a:srgbClr val="FFFFCC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en-US" altLang="zh-CN" sz="2800" i="1" dirty="0">
                    <a:solidFill>
                      <a:schemeClr val="tx1"/>
                    </a:solidFill>
                    <a:latin typeface="Times New Roman" pitchFamily="18" charset="0"/>
                    <a:ea typeface="+mj-ea"/>
                    <a:cs typeface="Times New Roman" pitchFamily="18" charset="0"/>
                  </a:rPr>
                  <a:t>a</a:t>
                </a:r>
                <a:r>
                  <a:rPr lang="zh-CN" altLang="en-US" sz="2800" dirty="0">
                    <a:solidFill>
                      <a:schemeClr val="tx1"/>
                    </a:solidFill>
                    <a:latin typeface="+mj-ea"/>
                    <a:ea typeface="+mj-ea"/>
                  </a:rPr>
                  <a:t>－</a:t>
                </a:r>
                <a:r>
                  <a:rPr lang="en-US" altLang="zh-CN" sz="2800" dirty="0">
                    <a:solidFill>
                      <a:schemeClr val="tx1"/>
                    </a:solidFill>
                    <a:latin typeface="+mj-ea"/>
                    <a:ea typeface="+mj-ea"/>
                  </a:rPr>
                  <a:t>3 </a:t>
                </a:r>
              </a:p>
            </p:txBody>
          </p:sp>
          <p:grpSp>
            <p:nvGrpSpPr>
              <p:cNvPr id="27" name="Group 28"/>
              <p:cNvGrpSpPr>
                <a:grpSpLocks/>
              </p:cNvGrpSpPr>
              <p:nvPr/>
            </p:nvGrpSpPr>
            <p:grpSpPr bwMode="auto">
              <a:xfrm>
                <a:off x="7572396" y="4500570"/>
                <a:ext cx="904903" cy="857256"/>
                <a:chOff x="4558" y="2840"/>
                <a:chExt cx="590" cy="409"/>
              </a:xfrm>
            </p:grpSpPr>
            <p:sp>
              <p:nvSpPr>
                <p:cNvPr id="28" name="Rectangle 26"/>
                <p:cNvSpPr>
                  <a:spLocks noChangeArrowheads="1"/>
                </p:cNvSpPr>
                <p:nvPr/>
              </p:nvSpPr>
              <p:spPr bwMode="auto">
                <a:xfrm>
                  <a:off x="4558" y="2840"/>
                  <a:ext cx="590" cy="409"/>
                </a:xfrm>
                <a:prstGeom prst="rect">
                  <a:avLst/>
                </a:prstGeom>
                <a:solidFill>
                  <a:srgbClr val="FFFFCC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/>
                  <a:r>
                    <a:rPr lang="en-US" altLang="zh-CN" sz="2800" i="1" dirty="0">
                      <a:solidFill>
                        <a:schemeClr val="tx1"/>
                      </a:solidFill>
                      <a:latin typeface="Times New Roman" pitchFamily="18" charset="0"/>
                      <a:ea typeface="+mj-ea"/>
                      <a:cs typeface="Times New Roman" pitchFamily="18" charset="0"/>
                    </a:rPr>
                    <a:t>a</a:t>
                  </a:r>
                </a:p>
                <a:p>
                  <a:pPr algn="ctr"/>
                  <a:r>
                    <a:rPr lang="en-US" altLang="zh-CN" sz="2800" dirty="0">
                      <a:solidFill>
                        <a:schemeClr val="tx1"/>
                      </a:solidFill>
                      <a:latin typeface="+mj-ea"/>
                      <a:ea typeface="+mj-ea"/>
                    </a:rPr>
                    <a:t>3</a:t>
                  </a:r>
                </a:p>
              </p:txBody>
            </p:sp>
            <p:sp>
              <p:nvSpPr>
                <p:cNvPr id="29" name="Line 27"/>
                <p:cNvSpPr>
                  <a:spLocks noChangeShapeType="1"/>
                </p:cNvSpPr>
                <p:nvPr/>
              </p:nvSpPr>
              <p:spPr bwMode="auto">
                <a:xfrm flipV="1">
                  <a:off x="4694" y="3055"/>
                  <a:ext cx="318" cy="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anchor="ctr"/>
                <a:lstStyle/>
                <a:p>
                  <a:endParaRPr lang="zh-CN" altLang="en-US" sz="2800">
                    <a:solidFill>
                      <a:schemeClr val="tx1"/>
                    </a:solidFill>
                    <a:latin typeface="+mj-ea"/>
                    <a:ea typeface="+mj-ea"/>
                  </a:endParaRPr>
                </a:p>
              </p:txBody>
            </p:sp>
          </p:grpSp>
        </p:grpSp>
        <p:sp>
          <p:nvSpPr>
            <p:cNvPr id="36" name="Rectangle 8"/>
            <p:cNvSpPr>
              <a:spLocks noChangeArrowheads="1"/>
            </p:cNvSpPr>
            <p:nvPr/>
          </p:nvSpPr>
          <p:spPr bwMode="auto">
            <a:xfrm>
              <a:off x="4500562" y="2643182"/>
              <a:ext cx="2286016" cy="503238"/>
            </a:xfrm>
            <a:prstGeom prst="rect">
              <a:avLst/>
            </a:prstGeom>
            <a:solidFill>
              <a:srgbClr val="FFFFCC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 altLang="zh-CN" sz="2800" dirty="0">
                  <a:solidFill>
                    <a:schemeClr val="tx1"/>
                  </a:solidFill>
                  <a:latin typeface="+mj-ea"/>
                  <a:ea typeface="+mj-ea"/>
                </a:rPr>
                <a:t>3</a:t>
              </a:r>
              <a:r>
                <a:rPr lang="zh-CN" altLang="en-US" sz="2800" dirty="0">
                  <a:solidFill>
                    <a:schemeClr val="tx1"/>
                  </a:solidFill>
                  <a:latin typeface="+mj-ea"/>
                  <a:ea typeface="+mj-ea"/>
                </a:rPr>
                <a:t>个</a:t>
              </a:r>
              <a:r>
                <a:rPr lang="en-US" altLang="zh-CN" sz="2800" i="1" dirty="0">
                  <a:solidFill>
                    <a:schemeClr val="tx1"/>
                  </a:solidFill>
                  <a:latin typeface="Times New Roman" pitchFamily="18" charset="0"/>
                  <a:ea typeface="+mj-ea"/>
                  <a:cs typeface="Times New Roman" pitchFamily="18" charset="0"/>
                </a:rPr>
                <a:t>a</a:t>
              </a:r>
              <a:r>
                <a:rPr lang="zh-CN" altLang="en-US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相乘的积</a:t>
              </a:r>
              <a:endParaRPr lang="en-US" altLang="zh-CN" sz="2800" dirty="0" smtClean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30" grpId="0" animBg="1"/>
      <p:bldP spid="31" grpId="0" animBg="1"/>
      <p:bldP spid="32" grpId="0" animBg="1"/>
      <p:bldP spid="33" grpId="0" animBg="1"/>
      <p:bldP spid="3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9"/>
          <p:cNvSpPr txBox="1">
            <a:spLocks noChangeArrowheads="1"/>
          </p:cNvSpPr>
          <p:nvPr/>
        </p:nvSpPr>
        <p:spPr bwMode="auto">
          <a:xfrm>
            <a:off x="-71470" y="428604"/>
            <a:ext cx="957269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81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页下面的“做一做” 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85720" y="986837"/>
            <a:ext cx="8358246" cy="1786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2.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小平在踢毽比赛中踢了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42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下，她踢毽的数量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  是小云的   。小云踢了多少下？（用方程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  解决问题。）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3" name="Group 16"/>
          <p:cNvGrpSpPr>
            <a:grpSpLocks/>
          </p:cNvGrpSpPr>
          <p:nvPr/>
        </p:nvGrpSpPr>
        <p:grpSpPr bwMode="auto">
          <a:xfrm>
            <a:off x="5867400" y="5805488"/>
            <a:ext cx="1684338" cy="877887"/>
            <a:chOff x="2699" y="3612"/>
            <a:chExt cx="1061" cy="553"/>
          </a:xfrm>
        </p:grpSpPr>
        <p:pic>
          <p:nvPicPr>
            <p:cNvPr id="27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</p:pic>
        <p:sp>
          <p:nvSpPr>
            <p:cNvPr id="28" name="Text Box 18">
              <a:hlinkClick r:id="rId4" action="ppaction://hlinksldjump" highlightClick="1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  <p:graphicFrame>
        <p:nvGraphicFramePr>
          <p:cNvPr id="197633" name="Object 3"/>
          <p:cNvGraphicFramePr>
            <a:graphicFrameLocks noChangeAspect="1"/>
          </p:cNvGraphicFramePr>
          <p:nvPr/>
        </p:nvGraphicFramePr>
        <p:xfrm>
          <a:off x="2571736" y="1500174"/>
          <a:ext cx="357190" cy="925096"/>
        </p:xfrm>
        <a:graphic>
          <a:graphicData uri="http://schemas.openxmlformats.org/presentationml/2006/ole">
            <p:oleObj spid="_x0000_s197633" name="Equation" r:id="rId6" imgW="152280" imgH="393480" progId="">
              <p:embed/>
            </p:oleObj>
          </a:graphicData>
        </a:graphic>
      </p:graphicFrame>
      <p:sp>
        <p:nvSpPr>
          <p:cNvPr id="13" name="矩形 12"/>
          <p:cNvSpPr/>
          <p:nvPr/>
        </p:nvSpPr>
        <p:spPr>
          <a:xfrm>
            <a:off x="2143076" y="2857496"/>
            <a:ext cx="70009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解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：设小云踢了</a:t>
            </a:r>
            <a:r>
              <a:rPr lang="en-US" altLang="zh-CN" sz="320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下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zh-CN" sz="3200" dirty="0"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197635" name="Object 8"/>
          <p:cNvGraphicFramePr>
            <a:graphicFrameLocks noChangeAspect="1"/>
          </p:cNvGraphicFramePr>
          <p:nvPr/>
        </p:nvGraphicFramePr>
        <p:xfrm>
          <a:off x="3428992" y="3571876"/>
          <a:ext cx="1785950" cy="1016683"/>
        </p:xfrm>
        <a:graphic>
          <a:graphicData uri="http://schemas.openxmlformats.org/presentationml/2006/ole">
            <p:oleObj spid="_x0000_s197635" name="Equation" r:id="rId7" imgW="545760" imgH="393480" progId="">
              <p:embed/>
            </p:oleObj>
          </a:graphicData>
        </a:graphic>
      </p:graphicFrame>
      <p:graphicFrame>
        <p:nvGraphicFramePr>
          <p:cNvPr id="197636" name="Object 10"/>
          <p:cNvGraphicFramePr>
            <a:graphicFrameLocks noChangeAspect="1"/>
          </p:cNvGraphicFramePr>
          <p:nvPr/>
        </p:nvGraphicFramePr>
        <p:xfrm>
          <a:off x="3857620" y="4643446"/>
          <a:ext cx="1357322" cy="441061"/>
        </p:xfrm>
        <a:graphic>
          <a:graphicData uri="http://schemas.openxmlformats.org/presentationml/2006/ole">
            <p:oleObj spid="_x0000_s197636" name="Equation" r:id="rId8" imgW="431640" imgH="177480" progId="">
              <p:embed/>
            </p:oleObj>
          </a:graphicData>
        </a:graphic>
      </p:graphicFrame>
      <p:sp>
        <p:nvSpPr>
          <p:cNvPr id="15" name="矩形 14"/>
          <p:cNvSpPr/>
          <p:nvPr/>
        </p:nvSpPr>
        <p:spPr>
          <a:xfrm>
            <a:off x="1357290" y="5429264"/>
            <a:ext cx="70009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答：小云踢了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56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下。</a:t>
            </a:r>
            <a:endParaRPr lang="zh-CN" altLang="zh-CN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97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97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97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13" grpId="0"/>
      <p:bldP spid="1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3" name="Group 8"/>
          <p:cNvGrpSpPr>
            <a:grpSpLocks/>
          </p:cNvGrpSpPr>
          <p:nvPr/>
        </p:nvGrpSpPr>
        <p:grpSpPr bwMode="auto">
          <a:xfrm>
            <a:off x="6443663" y="188913"/>
            <a:ext cx="2411412" cy="1008062"/>
            <a:chOff x="0" y="0"/>
            <a:chExt cx="1633" cy="635"/>
          </a:xfrm>
        </p:grpSpPr>
        <p:pic>
          <p:nvPicPr>
            <p:cNvPr id="15366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367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itchFamily="34" charset="0"/>
                <a:buNone/>
              </a:pPr>
              <a:r>
                <a:rPr lang="zh-CN" altLang="en-US" sz="3200" dirty="0" smtClean="0">
                  <a:ea typeface="黑体" pitchFamily="49" charset="-122"/>
                </a:rPr>
                <a:t>课堂小结</a:t>
              </a:r>
              <a:endParaRPr lang="zh-CN" altLang="en-US" sz="3200" dirty="0">
                <a:ea typeface="黑体" pitchFamily="49" charset="-122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357158" y="1285860"/>
            <a:ext cx="7837403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FadeRight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54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谈谈你的收获吧！</a:t>
            </a:r>
            <a:endParaRPr lang="zh-CN" altLang="en-US" sz="540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89089" name="Picture 1" descr="C:\Users\Administrator\Desktop\QQ图片20160524104635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86380" y="2500306"/>
            <a:ext cx="2876550" cy="2876550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357158" y="1214422"/>
            <a:ext cx="8572560" cy="3857652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Group 16"/>
          <p:cNvGrpSpPr>
            <a:grpSpLocks/>
          </p:cNvGrpSpPr>
          <p:nvPr/>
        </p:nvGrpSpPr>
        <p:grpSpPr bwMode="auto">
          <a:xfrm>
            <a:off x="5867400" y="5805488"/>
            <a:ext cx="1684338" cy="877887"/>
            <a:chOff x="2699" y="3612"/>
            <a:chExt cx="1061" cy="553"/>
          </a:xfrm>
        </p:grpSpPr>
        <p:pic>
          <p:nvPicPr>
            <p:cNvPr id="3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</p:pic>
        <p:sp>
          <p:nvSpPr>
            <p:cNvPr id="4" name="Text Box 18">
              <a:hlinkClick r:id="rId3" action="ppaction://hlinksldjump" highlightClick="1">
                <a:snd r:embed="rId4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714348" y="1571612"/>
            <a:ext cx="5118709" cy="7611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1.</a:t>
            </a:r>
            <a:r>
              <a:rPr lang="zh-CN" altLang="zh-CN" sz="3600" dirty="0" smtClean="0">
                <a:latin typeface="华文楷体" pitchFamily="2" charset="-122"/>
                <a:ea typeface="华文楷体" pitchFamily="2" charset="-122"/>
              </a:rPr>
              <a:t>用字母表示数的方法。</a:t>
            </a:r>
            <a:endParaRPr lang="zh-CN" altLang="en-US" sz="36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14348" y="2701349"/>
            <a:ext cx="604203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zh-CN" sz="3600" dirty="0" smtClean="0">
                <a:latin typeface="华文楷体" pitchFamily="2" charset="-122"/>
                <a:ea typeface="华文楷体" pitchFamily="2" charset="-122"/>
              </a:rPr>
              <a:t>整式和方程的区别和联系。</a:t>
            </a:r>
            <a:endParaRPr lang="zh-CN" altLang="en-US" sz="36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14348" y="3643314"/>
            <a:ext cx="6503703" cy="7611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3.</a:t>
            </a:r>
            <a:r>
              <a:rPr lang="zh-CN" altLang="zh-CN" sz="3600" dirty="0" smtClean="0">
                <a:latin typeface="华文楷体" pitchFamily="2" charset="-122"/>
                <a:ea typeface="华文楷体" pitchFamily="2" charset="-122"/>
              </a:rPr>
              <a:t>用方程解决实际问题的方法。</a:t>
            </a:r>
            <a:endParaRPr lang="zh-CN" altLang="en-US" sz="36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  <p:bldP spid="9" grpId="0"/>
      <p:bldP spid="1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Group 2"/>
          <p:cNvGrpSpPr>
            <a:grpSpLocks/>
          </p:cNvGrpSpPr>
          <p:nvPr/>
        </p:nvGrpSpPr>
        <p:grpSpPr bwMode="auto">
          <a:xfrm>
            <a:off x="6372225" y="333375"/>
            <a:ext cx="2411413" cy="1008063"/>
            <a:chOff x="0" y="0"/>
            <a:chExt cx="1633" cy="635"/>
          </a:xfrm>
        </p:grpSpPr>
        <p:pic>
          <p:nvPicPr>
            <p:cNvPr id="18447" name="Picture 3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448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itchFamily="34" charset="0"/>
                <a:buNone/>
              </a:pPr>
              <a:r>
                <a:rPr lang="zh-CN" altLang="en-US" sz="3200">
                  <a:ea typeface="黑体" pitchFamily="49" charset="-122"/>
                </a:rPr>
                <a:t>作业设计</a:t>
              </a:r>
            </a:p>
          </p:txBody>
        </p:sp>
      </p:grpSp>
      <p:grpSp>
        <p:nvGrpSpPr>
          <p:cNvPr id="18435" name="Group 17"/>
          <p:cNvGrpSpPr>
            <a:grpSpLocks/>
          </p:cNvGrpSpPr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18445" name="AutoShape 13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18446" name="Text Box 14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grpSp>
        <p:nvGrpSpPr>
          <p:cNvPr id="18436" name="Group 18"/>
          <p:cNvGrpSpPr>
            <a:grpSpLocks/>
          </p:cNvGrpSpPr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18443" name="AutoShape 15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18444" name="Text Box 16">
              <a:hlinkClick r:id="rId5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</p:grpSp>
      <p:grpSp>
        <p:nvGrpSpPr>
          <p:cNvPr id="18438" name="Group 16"/>
          <p:cNvGrpSpPr>
            <a:grpSpLocks/>
          </p:cNvGrpSpPr>
          <p:nvPr/>
        </p:nvGrpSpPr>
        <p:grpSpPr bwMode="auto">
          <a:xfrm>
            <a:off x="6011863" y="5805488"/>
            <a:ext cx="1684337" cy="877887"/>
            <a:chOff x="2699" y="3612"/>
            <a:chExt cx="1061" cy="553"/>
          </a:xfrm>
        </p:grpSpPr>
        <p:pic>
          <p:nvPicPr>
            <p:cNvPr id="18439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</p:pic>
        <p:sp>
          <p:nvSpPr>
            <p:cNvPr id="18440" name="Text Box 18">
              <a:hlinkClick r:id="rId7" action="ppaction://hlinksldjump" highlightClick="1">
                <a:snd r:embed="rId8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60" name="Group 38"/>
          <p:cNvGrpSpPr>
            <a:grpSpLocks/>
          </p:cNvGrpSpPr>
          <p:nvPr/>
        </p:nvGrpSpPr>
        <p:grpSpPr bwMode="auto">
          <a:xfrm>
            <a:off x="3276600" y="188913"/>
            <a:ext cx="1584325" cy="579437"/>
            <a:chOff x="1066" y="2795"/>
            <a:chExt cx="998" cy="365"/>
          </a:xfrm>
        </p:grpSpPr>
        <p:sp>
          <p:nvSpPr>
            <p:cNvPr id="19485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997" cy="363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19486" name="Text Box 40"/>
            <p:cNvSpPr txBox="1">
              <a:spLocks noChangeArrowheads="1"/>
            </p:cNvSpPr>
            <p:nvPr/>
          </p:nvSpPr>
          <p:spPr bwMode="auto">
            <a:xfrm>
              <a:off x="1111" y="2795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sp>
        <p:nvSpPr>
          <p:cNvPr id="31" name="TextBox 9"/>
          <p:cNvSpPr txBox="1">
            <a:spLocks noChangeArrowheads="1"/>
          </p:cNvSpPr>
          <p:nvPr/>
        </p:nvSpPr>
        <p:spPr bwMode="auto">
          <a:xfrm>
            <a:off x="-71470" y="819677"/>
            <a:ext cx="957269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82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页练习十六第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7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85720" y="1428736"/>
            <a:ext cx="8572560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7.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当</a:t>
            </a:r>
            <a:r>
              <a:rPr lang="en-US" altLang="zh-CN" sz="3200" b="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表示所有的自然数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0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，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1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，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，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3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，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4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，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5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，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…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  时，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2</a:t>
            </a:r>
            <a:r>
              <a:rPr lang="en-US" altLang="zh-CN" sz="3200" b="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表示什么数？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2</a:t>
            </a:r>
            <a:r>
              <a:rPr lang="en-US" altLang="zh-CN" sz="3200" b="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+1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呢？</a:t>
            </a:r>
            <a:endParaRPr lang="zh-CN" altLang="en-US" sz="3200" dirty="0">
              <a:solidFill>
                <a:schemeClr val="tx1"/>
              </a:solidFill>
              <a:latin typeface="宋体" pitchFamily="2" charset="-122"/>
            </a:endParaRPr>
          </a:p>
        </p:txBody>
      </p:sp>
      <p:sp>
        <p:nvSpPr>
          <p:cNvPr id="9" name="云形标注 8"/>
          <p:cNvSpPr/>
          <p:nvPr/>
        </p:nvSpPr>
        <p:spPr>
          <a:xfrm>
            <a:off x="785786" y="2928934"/>
            <a:ext cx="3000396" cy="1857388"/>
          </a:xfrm>
          <a:prstGeom prst="cloudCallout">
            <a:avLst>
              <a:gd name="adj1" fmla="val 25728"/>
              <a:gd name="adj2" fmla="val 73896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en-US" altLang="zh-CN" sz="3200" b="0" i="1" dirty="0" smtClean="0">
                <a:solidFill>
                  <a:srgbClr val="C0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n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表示</a:t>
            </a:r>
            <a:endParaRPr lang="en-US" altLang="zh-CN" sz="3200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偶数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云形标注 9"/>
          <p:cNvSpPr/>
          <p:nvPr/>
        </p:nvSpPr>
        <p:spPr>
          <a:xfrm>
            <a:off x="4857752" y="2857496"/>
            <a:ext cx="3000396" cy="1857388"/>
          </a:xfrm>
          <a:prstGeom prst="cloudCallout">
            <a:avLst>
              <a:gd name="adj1" fmla="val -24783"/>
              <a:gd name="adj2" fmla="val 83013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en-US" altLang="zh-CN" sz="3200" b="0" i="1" dirty="0" smtClean="0">
                <a:solidFill>
                  <a:srgbClr val="C0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n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+1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表示</a:t>
            </a:r>
            <a:endParaRPr lang="en-US" altLang="zh-CN" sz="3200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奇数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22" grpId="0"/>
      <p:bldP spid="9" grpId="0" animBg="1"/>
      <p:bldP spid="1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9"/>
          <p:cNvSpPr txBox="1">
            <a:spLocks noChangeArrowheads="1"/>
          </p:cNvSpPr>
          <p:nvPr/>
        </p:nvSpPr>
        <p:spPr bwMode="auto">
          <a:xfrm>
            <a:off x="-71470" y="571480"/>
            <a:ext cx="957269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82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页练习十六第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85720" y="1180539"/>
            <a:ext cx="8429684" cy="11957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8.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一台电视机打八五折后售价为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2975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元，这台</a:t>
            </a:r>
            <a:endParaRPr lang="en-US" altLang="zh-CN" sz="3200" dirty="0" smtClean="0">
              <a:solidFill>
                <a:schemeClr val="tx1"/>
              </a:solidFill>
              <a:latin typeface="宋体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  电视机原价是多少钱？</a:t>
            </a:r>
            <a:endParaRPr lang="zh-CN" altLang="en-US" sz="3200" dirty="0">
              <a:solidFill>
                <a:schemeClr val="tx1"/>
              </a:solidFill>
              <a:latin typeface="宋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85786" y="3500438"/>
            <a:ext cx="378180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2975÷85%=3500(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元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42910" y="5286388"/>
            <a:ext cx="58785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答：这台电视机原价是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3500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元。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92520" name="Picture 8" descr="http://img.home.jc001.cn/picsolo/s/55/1e/551e486f65689e6a57a7c1ff.jpg"/>
          <p:cNvPicPr>
            <a:picLocks noChangeAspect="1" noChangeArrowheads="1"/>
          </p:cNvPicPr>
          <p:nvPr/>
        </p:nvPicPr>
        <p:blipFill>
          <a:blip r:embed="rId2" cstate="print"/>
          <a:srcRect b="6977"/>
          <a:stretch>
            <a:fillRect/>
          </a:stretch>
        </p:blipFill>
        <p:spPr bwMode="auto">
          <a:xfrm>
            <a:off x="4857752" y="2071678"/>
            <a:ext cx="4095778" cy="285752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92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9" grpId="0"/>
      <p:bldP spid="1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9"/>
          <p:cNvSpPr txBox="1">
            <a:spLocks noChangeArrowheads="1"/>
          </p:cNvSpPr>
          <p:nvPr/>
        </p:nvSpPr>
        <p:spPr bwMode="auto">
          <a:xfrm>
            <a:off x="-71470" y="571480"/>
            <a:ext cx="957269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83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页练习十六第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9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85720" y="1180539"/>
            <a:ext cx="8429684" cy="1786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9.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绿化队为一个居民社区栽花。栽月季花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240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  棵，再加上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16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棵就是所栽丁香花棵树的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倍。</a:t>
            </a:r>
            <a:endParaRPr lang="en-US" altLang="zh-CN" sz="3200" dirty="0" smtClean="0">
              <a:solidFill>
                <a:schemeClr val="tx1"/>
              </a:solidFill>
              <a:latin typeface="宋体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  栽了多少棵丁香花？</a:t>
            </a:r>
            <a:endParaRPr lang="zh-CN" altLang="en-US" sz="3200" dirty="0">
              <a:solidFill>
                <a:schemeClr val="tx1"/>
              </a:solidFill>
              <a:latin typeface="宋体" pitchFamily="2" charset="-122"/>
            </a:endParaRPr>
          </a:p>
        </p:txBody>
      </p:sp>
      <p:pic>
        <p:nvPicPr>
          <p:cNvPr id="225281" name="Picture 1" descr="C:\Users\Administrator\AppData\Roaming\Tencent\Users\271766067\QQ\WinTemp\RichOle\2T4]4V@76V$N}$`SZ2G{N%C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28662" y="3214686"/>
            <a:ext cx="3565797" cy="2357454"/>
          </a:xfrm>
          <a:prstGeom prst="rect">
            <a:avLst/>
          </a:prstGeom>
          <a:noFill/>
        </p:spPr>
      </p:pic>
      <p:pic>
        <p:nvPicPr>
          <p:cNvPr id="225282" name="Picture 2" descr="C:\Users\Administrator\AppData\Roaming\Tencent\Users\271766067\QQ\WinTemp\RichOle\S5LV6Q({4LQH538D`8KU8]9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29190" y="3214686"/>
            <a:ext cx="3571900" cy="2342229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25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25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71472" y="1643050"/>
            <a:ext cx="4572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解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: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设栽丁香花</a:t>
            </a:r>
            <a:r>
              <a:rPr lang="en-US" altLang="zh-CN" sz="3200" b="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棵。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    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en-US" altLang="zh-CN" sz="3200" b="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=240+16</a:t>
            </a:r>
            <a:r>
              <a:rPr lang="zh-CN" altLang="zh-CN" sz="3200" i="1" dirty="0" smtClean="0">
                <a:latin typeface="华文楷体" pitchFamily="2" charset="-122"/>
                <a:ea typeface="华文楷体" pitchFamily="2" charset="-122"/>
              </a:rPr>
              <a:t>　</a:t>
            </a:r>
            <a:endParaRPr lang="en-US" altLang="zh-CN" sz="3200" i="1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3200" i="1" dirty="0" smtClean="0">
                <a:latin typeface="华文楷体" pitchFamily="2" charset="-122"/>
                <a:ea typeface="华文楷体" pitchFamily="2" charset="-122"/>
              </a:rPr>
              <a:t>        </a:t>
            </a:r>
            <a:r>
              <a:rPr lang="en-US" altLang="zh-CN" sz="3200" b="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=128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3" name="Picture 2" descr="C:\Users\Administrator\AppData\Roaming\Tencent\Users\271766067\QQ\WinTemp\RichOle\S5LV6Q({4LQH538D`8KU8]9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84514" y="1000108"/>
            <a:ext cx="4030890" cy="2643206"/>
          </a:xfrm>
          <a:prstGeom prst="rect">
            <a:avLst/>
          </a:prstGeom>
          <a:noFill/>
        </p:spPr>
      </p:pic>
      <p:sp>
        <p:nvSpPr>
          <p:cNvPr id="4" name="矩形 3"/>
          <p:cNvSpPr/>
          <p:nvPr/>
        </p:nvSpPr>
        <p:spPr>
          <a:xfrm>
            <a:off x="857224" y="4714884"/>
            <a:ext cx="4455066" cy="94532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答：栽了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128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棵丁香花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。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9"/>
          <p:cNvSpPr txBox="1">
            <a:spLocks noChangeArrowheads="1"/>
          </p:cNvSpPr>
          <p:nvPr/>
        </p:nvSpPr>
        <p:spPr bwMode="auto">
          <a:xfrm>
            <a:off x="-71470" y="571480"/>
            <a:ext cx="957269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83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页练习十六第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10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85720" y="1180539"/>
            <a:ext cx="8429684" cy="1786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10.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阳阳正在读一本科普书，第一周读了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90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页，</a:t>
            </a:r>
            <a:endParaRPr lang="en-US" altLang="zh-CN" sz="3200" dirty="0" smtClean="0">
              <a:solidFill>
                <a:schemeClr val="tx1"/>
              </a:solidFill>
              <a:latin typeface="宋体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  还剩下这本书的   没有读。这本科普书一</a:t>
            </a:r>
            <a:endParaRPr lang="en-US" altLang="zh-CN" sz="3200" dirty="0" smtClean="0">
              <a:solidFill>
                <a:schemeClr val="tx1"/>
              </a:solidFill>
              <a:latin typeface="宋体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  共多少页？</a:t>
            </a:r>
            <a:endParaRPr lang="zh-CN" altLang="en-US" sz="3200" dirty="0">
              <a:solidFill>
                <a:schemeClr val="tx1"/>
              </a:solidFill>
              <a:latin typeface="宋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85884" y="4841131"/>
            <a:ext cx="635795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答：这本科普书一共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135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页。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204801" name="Object 3"/>
          <p:cNvGraphicFramePr>
            <a:graphicFrameLocks noChangeAspect="1"/>
          </p:cNvGraphicFramePr>
          <p:nvPr/>
        </p:nvGraphicFramePr>
        <p:xfrm>
          <a:off x="3800475" y="1643063"/>
          <a:ext cx="328613" cy="925512"/>
        </p:xfrm>
        <a:graphic>
          <a:graphicData uri="http://schemas.openxmlformats.org/presentationml/2006/ole">
            <p:oleObj spid="_x0000_s204801" name="Equation" r:id="rId3" imgW="139680" imgH="393480" progId="">
              <p:embed/>
            </p:oleObj>
          </a:graphicData>
        </a:graphic>
      </p:graphicFrame>
      <p:graphicFrame>
        <p:nvGraphicFramePr>
          <p:cNvPr id="204802" name="Object 8"/>
          <p:cNvGraphicFramePr>
            <a:graphicFrameLocks noChangeAspect="1"/>
          </p:cNvGraphicFramePr>
          <p:nvPr/>
        </p:nvGraphicFramePr>
        <p:xfrm>
          <a:off x="1857356" y="3286124"/>
          <a:ext cx="5198302" cy="1279526"/>
        </p:xfrm>
        <a:graphic>
          <a:graphicData uri="http://schemas.openxmlformats.org/presentationml/2006/ole">
            <p:oleObj spid="_x0000_s204802" name="Equation" r:id="rId4" imgW="1384200" imgH="431640" progId="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04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04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71472" y="1000108"/>
            <a:ext cx="1285884" cy="642942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注  意</a:t>
            </a:r>
            <a:endParaRPr lang="zh-CN" altLang="en-US" sz="32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矩形 2"/>
          <p:cNvSpPr/>
          <p:nvPr/>
        </p:nvSpPr>
        <p:spPr>
          <a:xfrm>
            <a:off x="642910" y="2182426"/>
            <a:ext cx="81439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latin typeface="华文楷体" pitchFamily="2" charset="-122"/>
                <a:ea typeface="华文楷体" pitchFamily="2" charset="-122"/>
              </a:rPr>
              <a:t>1.</a:t>
            </a:r>
            <a:r>
              <a:rPr lang="zh-CN" altLang="zh-CN" sz="3600" dirty="0" smtClean="0">
                <a:latin typeface="华文楷体" pitchFamily="2" charset="-122"/>
                <a:ea typeface="华文楷体" pitchFamily="2" charset="-122"/>
              </a:rPr>
              <a:t>字母和数字相乘的时候</a:t>
            </a:r>
            <a:r>
              <a:rPr lang="en-US" altLang="zh-CN" sz="36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600" dirty="0" smtClean="0">
                <a:latin typeface="华文楷体" pitchFamily="2" charset="-122"/>
                <a:ea typeface="华文楷体" pitchFamily="2" charset="-122"/>
              </a:rPr>
              <a:t>可以省略乘号。</a:t>
            </a:r>
            <a:endParaRPr lang="zh-CN" altLang="en-US" sz="36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42910" y="3396872"/>
            <a:ext cx="8286808" cy="16752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 smtClean="0">
                <a:latin typeface="华文楷体" pitchFamily="2" charset="-122"/>
                <a:ea typeface="华文楷体" pitchFamily="2" charset="-122"/>
              </a:rPr>
              <a:t>2.0</a:t>
            </a:r>
            <a:r>
              <a:rPr lang="zh-CN" altLang="zh-CN" sz="3600" dirty="0" smtClean="0">
                <a:latin typeface="华文楷体" pitchFamily="2" charset="-122"/>
                <a:ea typeface="华文楷体" pitchFamily="2" charset="-122"/>
              </a:rPr>
              <a:t>不能作除数</a:t>
            </a:r>
            <a:r>
              <a:rPr lang="en-US" altLang="zh-CN" sz="36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600" dirty="0" smtClean="0">
                <a:latin typeface="华文楷体" pitchFamily="2" charset="-122"/>
                <a:ea typeface="华文楷体" pitchFamily="2" charset="-122"/>
              </a:rPr>
              <a:t>不能作分母</a:t>
            </a:r>
            <a:r>
              <a:rPr lang="en-US" altLang="zh-CN" sz="36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600" dirty="0" smtClean="0">
                <a:latin typeface="华文楷体" pitchFamily="2" charset="-122"/>
                <a:ea typeface="华文楷体" pitchFamily="2" charset="-122"/>
              </a:rPr>
              <a:t>也不能作比的</a:t>
            </a:r>
            <a:endParaRPr lang="en-US" altLang="zh-CN" sz="3600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 smtClean="0">
                <a:latin typeface="华文楷体" pitchFamily="2" charset="-122"/>
                <a:ea typeface="华文楷体" pitchFamily="2" charset="-122"/>
              </a:rPr>
              <a:t>  </a:t>
            </a:r>
            <a:r>
              <a:rPr lang="zh-CN" altLang="zh-CN" sz="3600" dirty="0" smtClean="0">
                <a:latin typeface="华文楷体" pitchFamily="2" charset="-122"/>
                <a:ea typeface="华文楷体" pitchFamily="2" charset="-122"/>
              </a:rPr>
              <a:t>后项。</a:t>
            </a:r>
            <a:endParaRPr lang="zh-CN" altLang="en-US" sz="36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autoUpdateAnimBg="0"/>
      <p:bldP spid="3" grpId="0"/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9"/>
          <p:cNvSpPr txBox="1">
            <a:spLocks noChangeArrowheads="1"/>
          </p:cNvSpPr>
          <p:nvPr/>
        </p:nvSpPr>
        <p:spPr bwMode="auto">
          <a:xfrm>
            <a:off x="-71470" y="571480"/>
            <a:ext cx="957269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83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页练习十六第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11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85720" y="1180539"/>
            <a:ext cx="8429684" cy="20919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2800" dirty="0" smtClean="0">
                <a:solidFill>
                  <a:schemeClr val="tx1"/>
                </a:solidFill>
                <a:latin typeface="宋体" pitchFamily="2" charset="-122"/>
              </a:rPr>
              <a:t>11.</a:t>
            </a:r>
            <a:r>
              <a:rPr lang="zh-CN" altLang="en-US" sz="2800" dirty="0" smtClean="0">
                <a:solidFill>
                  <a:schemeClr val="tx1"/>
                </a:solidFill>
                <a:latin typeface="宋体" pitchFamily="2" charset="-122"/>
              </a:rPr>
              <a:t>湖北丹江口水库于</a:t>
            </a:r>
            <a:r>
              <a:rPr lang="en-US" altLang="zh-CN" sz="2800" dirty="0" smtClean="0">
                <a:solidFill>
                  <a:schemeClr val="tx1"/>
                </a:solidFill>
                <a:latin typeface="宋体" pitchFamily="2" charset="-122"/>
              </a:rPr>
              <a:t>2014</a:t>
            </a:r>
            <a:r>
              <a:rPr lang="zh-CN" altLang="en-US" sz="2800" dirty="0" smtClean="0">
                <a:solidFill>
                  <a:schemeClr val="tx1"/>
                </a:solidFill>
                <a:latin typeface="宋体" pitchFamily="2" charset="-122"/>
              </a:rPr>
              <a:t>年向北京、天津、河南、</a:t>
            </a:r>
            <a:endParaRPr lang="en-US" altLang="zh-CN" sz="2800" dirty="0" smtClean="0">
              <a:solidFill>
                <a:schemeClr val="tx1"/>
              </a:solidFill>
              <a:latin typeface="宋体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800" dirty="0" smtClean="0">
                <a:solidFill>
                  <a:schemeClr val="tx1"/>
                </a:solidFill>
                <a:latin typeface="宋体" pitchFamily="2" charset="-122"/>
              </a:rPr>
              <a:t>  河北等地供水，蓄水量将达</a:t>
            </a:r>
            <a:r>
              <a:rPr lang="en-US" altLang="zh-CN" sz="2800" dirty="0" smtClean="0">
                <a:solidFill>
                  <a:schemeClr val="tx1"/>
                </a:solidFill>
                <a:latin typeface="宋体" pitchFamily="2" charset="-122"/>
              </a:rPr>
              <a:t>290</a:t>
            </a:r>
            <a:r>
              <a:rPr lang="zh-CN" altLang="en-US" sz="2800" dirty="0" smtClean="0">
                <a:solidFill>
                  <a:schemeClr val="tx1"/>
                </a:solidFill>
                <a:latin typeface="宋体" pitchFamily="2" charset="-122"/>
              </a:rPr>
              <a:t>亿立方米，比北京</a:t>
            </a:r>
            <a:endParaRPr lang="en-US" altLang="zh-CN" sz="2800" dirty="0" smtClean="0">
              <a:solidFill>
                <a:schemeClr val="tx1"/>
              </a:solidFill>
              <a:latin typeface="宋体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800" dirty="0" smtClean="0">
                <a:solidFill>
                  <a:schemeClr val="tx1"/>
                </a:solidFill>
                <a:latin typeface="宋体" pitchFamily="2" charset="-122"/>
              </a:rPr>
              <a:t>  密云水库蓄水量的</a:t>
            </a:r>
            <a:r>
              <a:rPr lang="en-US" altLang="zh-CN" sz="2800" dirty="0" smtClean="0">
                <a:solidFill>
                  <a:schemeClr val="tx1"/>
                </a:solidFill>
                <a:latin typeface="宋体" pitchFamily="2" charset="-122"/>
              </a:rPr>
              <a:t>26</a:t>
            </a:r>
            <a:r>
              <a:rPr lang="zh-CN" altLang="en-US" sz="2800" dirty="0" smtClean="0">
                <a:solidFill>
                  <a:schemeClr val="tx1"/>
                </a:solidFill>
                <a:latin typeface="宋体" pitchFamily="2" charset="-122"/>
              </a:rPr>
              <a:t>倍还多</a:t>
            </a:r>
            <a:r>
              <a:rPr lang="en-US" altLang="zh-CN" sz="2800" dirty="0" smtClean="0">
                <a:solidFill>
                  <a:schemeClr val="tx1"/>
                </a:solidFill>
                <a:latin typeface="宋体" pitchFamily="2" charset="-122"/>
              </a:rPr>
              <a:t>4</a:t>
            </a:r>
            <a:r>
              <a:rPr lang="zh-CN" altLang="en-US" sz="2800" dirty="0" smtClean="0">
                <a:solidFill>
                  <a:schemeClr val="tx1"/>
                </a:solidFill>
                <a:latin typeface="宋体" pitchFamily="2" charset="-122"/>
              </a:rPr>
              <a:t>亿立方米。密云水库</a:t>
            </a:r>
            <a:endParaRPr lang="en-US" altLang="zh-CN" sz="2800" dirty="0" smtClean="0">
              <a:solidFill>
                <a:schemeClr val="tx1"/>
              </a:solidFill>
              <a:latin typeface="宋体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800" dirty="0" smtClean="0">
                <a:solidFill>
                  <a:schemeClr val="tx1"/>
                </a:solidFill>
                <a:latin typeface="宋体" pitchFamily="2" charset="-122"/>
              </a:rPr>
              <a:t>  蓄水量是多少？</a:t>
            </a:r>
            <a:endParaRPr lang="en-US" altLang="zh-CN" sz="2800" dirty="0" smtClean="0">
              <a:solidFill>
                <a:schemeClr val="tx1"/>
              </a:solidFill>
              <a:latin typeface="宋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14348" y="5143512"/>
            <a:ext cx="735811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答：密云水库蓄水量是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11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亿立方米。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928794" y="3214686"/>
            <a:ext cx="621510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解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: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设密云水库蓄水量是</a:t>
            </a:r>
            <a:r>
              <a:rPr lang="en-US" altLang="zh-CN" sz="3200" b="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亿立方米。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           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26</a:t>
            </a:r>
            <a:r>
              <a:rPr lang="en-US" altLang="zh-CN" sz="3200" b="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+4=290</a:t>
            </a:r>
            <a:r>
              <a:rPr lang="zh-CN" altLang="zh-CN" sz="3200" i="1" dirty="0" smtClean="0">
                <a:latin typeface="华文楷体" pitchFamily="2" charset="-122"/>
                <a:ea typeface="华文楷体" pitchFamily="2" charset="-122"/>
              </a:rPr>
              <a:t>　</a:t>
            </a:r>
            <a:endParaRPr lang="en-US" altLang="zh-CN" sz="3200" i="1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i="1" dirty="0" smtClean="0">
                <a:latin typeface="华文楷体" pitchFamily="2" charset="-122"/>
                <a:ea typeface="华文楷体" pitchFamily="2" charset="-122"/>
              </a:rPr>
              <a:t>                     </a:t>
            </a:r>
            <a:r>
              <a:rPr lang="en-US" altLang="zh-CN" sz="3200" b="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=11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9"/>
          <p:cNvSpPr txBox="1">
            <a:spLocks noChangeArrowheads="1"/>
          </p:cNvSpPr>
          <p:nvPr/>
        </p:nvSpPr>
        <p:spPr bwMode="auto">
          <a:xfrm>
            <a:off x="-71470" y="571480"/>
            <a:ext cx="957269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83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页练习十六第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12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85720" y="1180539"/>
            <a:ext cx="8429684" cy="2160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2800" dirty="0" smtClean="0">
                <a:solidFill>
                  <a:schemeClr val="tx1"/>
                </a:solidFill>
                <a:latin typeface="宋体" pitchFamily="2" charset="-122"/>
              </a:rPr>
              <a:t>12.</a:t>
            </a:r>
            <a:r>
              <a:rPr lang="zh-CN" altLang="en-US" sz="2800" dirty="0" smtClean="0">
                <a:solidFill>
                  <a:schemeClr val="tx1"/>
                </a:solidFill>
                <a:latin typeface="宋体" pitchFamily="2" charset="-122"/>
              </a:rPr>
              <a:t>商店卖一种书包，如果每个售价为</a:t>
            </a:r>
            <a:r>
              <a:rPr lang="en-US" altLang="zh-CN" sz="2800" dirty="0" smtClean="0">
                <a:solidFill>
                  <a:schemeClr val="tx1"/>
                </a:solidFill>
                <a:latin typeface="宋体" pitchFamily="2" charset="-122"/>
              </a:rPr>
              <a:t>150</a:t>
            </a:r>
            <a:r>
              <a:rPr lang="zh-CN" altLang="en-US" sz="2800" dirty="0" smtClean="0">
                <a:solidFill>
                  <a:schemeClr val="tx1"/>
                </a:solidFill>
                <a:latin typeface="宋体" pitchFamily="2" charset="-122"/>
              </a:rPr>
              <a:t>元，那么售</a:t>
            </a:r>
            <a:endParaRPr lang="en-US" altLang="zh-CN" sz="2800" dirty="0" smtClean="0">
              <a:solidFill>
                <a:schemeClr val="tx1"/>
              </a:solidFill>
              <a:latin typeface="宋体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800" dirty="0" smtClean="0">
                <a:solidFill>
                  <a:schemeClr val="tx1"/>
                </a:solidFill>
                <a:latin typeface="宋体" pitchFamily="2" charset="-122"/>
              </a:rPr>
              <a:t>  价的</a:t>
            </a:r>
            <a:r>
              <a:rPr lang="en-US" altLang="zh-CN" sz="2800" dirty="0" smtClean="0">
                <a:solidFill>
                  <a:schemeClr val="tx1"/>
                </a:solidFill>
                <a:latin typeface="宋体" pitchFamily="2" charset="-122"/>
              </a:rPr>
              <a:t>60%</a:t>
            </a:r>
            <a:r>
              <a:rPr lang="zh-CN" altLang="en-US" sz="2800" dirty="0" smtClean="0">
                <a:solidFill>
                  <a:schemeClr val="tx1"/>
                </a:solidFill>
                <a:latin typeface="宋体" pitchFamily="2" charset="-122"/>
              </a:rPr>
              <a:t>是进价，售价的</a:t>
            </a:r>
            <a:r>
              <a:rPr lang="en-US" altLang="zh-CN" sz="2800" dirty="0" smtClean="0">
                <a:solidFill>
                  <a:schemeClr val="tx1"/>
                </a:solidFill>
                <a:latin typeface="宋体" pitchFamily="2" charset="-122"/>
              </a:rPr>
              <a:t>40%</a:t>
            </a:r>
            <a:r>
              <a:rPr lang="zh-CN" altLang="en-US" sz="2800" dirty="0" smtClean="0">
                <a:solidFill>
                  <a:schemeClr val="tx1"/>
                </a:solidFill>
                <a:latin typeface="宋体" pitchFamily="2" charset="-122"/>
              </a:rPr>
              <a:t>就是赚的钱。现在要搞</a:t>
            </a:r>
            <a:endParaRPr lang="en-US" altLang="zh-CN" sz="2800" dirty="0" smtClean="0">
              <a:solidFill>
                <a:schemeClr val="tx1"/>
              </a:solidFill>
              <a:latin typeface="宋体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800" dirty="0" smtClean="0">
                <a:solidFill>
                  <a:schemeClr val="tx1"/>
                </a:solidFill>
                <a:latin typeface="宋体" pitchFamily="2" charset="-122"/>
              </a:rPr>
              <a:t>  促销活动，为保证一个书包赚的钱不少于</a:t>
            </a:r>
            <a:r>
              <a:rPr lang="en-US" altLang="zh-CN" sz="2800" dirty="0" smtClean="0">
                <a:solidFill>
                  <a:schemeClr val="tx1"/>
                </a:solidFill>
                <a:latin typeface="宋体" pitchFamily="2" charset="-122"/>
              </a:rPr>
              <a:t>30</a:t>
            </a:r>
            <a:r>
              <a:rPr lang="zh-CN" altLang="en-US" sz="2800" dirty="0" smtClean="0">
                <a:solidFill>
                  <a:schemeClr val="tx1"/>
                </a:solidFill>
                <a:latin typeface="宋体" pitchFamily="2" charset="-122"/>
              </a:rPr>
              <a:t>元，应</a:t>
            </a:r>
            <a:endParaRPr lang="en-US" altLang="zh-CN" sz="2800" dirty="0" smtClean="0">
              <a:solidFill>
                <a:schemeClr val="tx1"/>
              </a:solidFill>
              <a:latin typeface="宋体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800" dirty="0" smtClean="0">
                <a:solidFill>
                  <a:schemeClr val="tx1"/>
                </a:solidFill>
                <a:latin typeface="宋体" pitchFamily="2" charset="-122"/>
              </a:rPr>
              <a:t>  该怎样确定折扣？</a:t>
            </a:r>
            <a:endParaRPr lang="en-US" altLang="zh-CN" sz="2800" dirty="0" smtClean="0">
              <a:solidFill>
                <a:schemeClr val="tx1"/>
              </a:solidFill>
              <a:latin typeface="宋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14348" y="5143512"/>
            <a:ext cx="7358114" cy="94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答：八折或八折以上。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928794" y="3214686"/>
            <a:ext cx="6215106" cy="22283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150×60%=90(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元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i="1" dirty="0" smtClean="0">
                <a:latin typeface="华文楷体" pitchFamily="2" charset="-122"/>
                <a:ea typeface="华文楷体" pitchFamily="2" charset="-122"/>
              </a:rPr>
              <a:t>　</a:t>
            </a:r>
            <a:endParaRPr lang="en-US" altLang="zh-CN" sz="3200" i="1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90+30=120(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元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i="1" dirty="0" smtClean="0">
                <a:latin typeface="华文楷体" pitchFamily="2" charset="-122"/>
                <a:ea typeface="华文楷体" pitchFamily="2" charset="-122"/>
              </a:rPr>
              <a:t>　</a:t>
            </a:r>
            <a:endParaRPr lang="en-US" altLang="zh-CN" sz="3200" i="1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120÷150=80%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9"/>
          <p:cNvSpPr txBox="1">
            <a:spLocks noChangeArrowheads="1"/>
          </p:cNvSpPr>
          <p:nvPr/>
        </p:nvSpPr>
        <p:spPr bwMode="auto">
          <a:xfrm>
            <a:off x="-71470" y="701085"/>
            <a:ext cx="957269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83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页练习十六第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13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85720" y="1500399"/>
            <a:ext cx="8429684" cy="36431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2800" dirty="0" smtClean="0">
                <a:solidFill>
                  <a:schemeClr val="tx1"/>
                </a:solidFill>
                <a:latin typeface="宋体" pitchFamily="2" charset="-122"/>
              </a:rPr>
              <a:t>13.</a:t>
            </a:r>
            <a:r>
              <a:rPr lang="zh-CN" altLang="en-US" sz="2800" dirty="0" smtClean="0">
                <a:solidFill>
                  <a:schemeClr val="tx1"/>
                </a:solidFill>
                <a:latin typeface="宋体" pitchFamily="2" charset="-122"/>
              </a:rPr>
              <a:t>小明家住在电影院的正西</a:t>
            </a:r>
            <a:r>
              <a:rPr lang="en-US" altLang="zh-CN" sz="2800" dirty="0" smtClean="0">
                <a:solidFill>
                  <a:schemeClr val="tx1"/>
                </a:solidFill>
                <a:latin typeface="宋体" pitchFamily="2" charset="-122"/>
              </a:rPr>
              <a:t>650m</a:t>
            </a:r>
            <a:r>
              <a:rPr lang="zh-CN" altLang="en-US" sz="2800" dirty="0" smtClean="0">
                <a:solidFill>
                  <a:schemeClr val="tx1"/>
                </a:solidFill>
                <a:latin typeface="宋体" pitchFamily="2" charset="-122"/>
              </a:rPr>
              <a:t>，小冬家住在电影</a:t>
            </a:r>
            <a:endParaRPr lang="en-US" altLang="zh-CN" sz="2800" dirty="0" smtClean="0">
              <a:solidFill>
                <a:schemeClr val="tx1"/>
              </a:solidFill>
              <a:latin typeface="宋体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800" dirty="0" smtClean="0">
                <a:solidFill>
                  <a:schemeClr val="tx1"/>
                </a:solidFill>
                <a:latin typeface="宋体" pitchFamily="2" charset="-122"/>
              </a:rPr>
              <a:t>  院的正东</a:t>
            </a:r>
            <a:r>
              <a:rPr lang="en-US" altLang="zh-CN" sz="2800" dirty="0" smtClean="0">
                <a:solidFill>
                  <a:schemeClr val="tx1"/>
                </a:solidFill>
                <a:latin typeface="宋体" pitchFamily="2" charset="-122"/>
              </a:rPr>
              <a:t>700m</a:t>
            </a:r>
            <a:r>
              <a:rPr lang="zh-CN" altLang="en-US" sz="2800" dirty="0" smtClean="0">
                <a:solidFill>
                  <a:schemeClr val="tx1"/>
                </a:solidFill>
                <a:latin typeface="宋体" pitchFamily="2" charset="-122"/>
              </a:rPr>
              <a:t>。周末两人约好去看下午</a:t>
            </a:r>
            <a:r>
              <a:rPr lang="en-US" altLang="zh-CN" sz="2800" dirty="0" smtClean="0">
                <a:solidFill>
                  <a:schemeClr val="tx1"/>
                </a:solidFill>
                <a:latin typeface="宋体" pitchFamily="2" charset="-122"/>
              </a:rPr>
              <a:t>3</a:t>
            </a:r>
            <a:r>
              <a:rPr lang="zh-CN" altLang="en-US" sz="2800" dirty="0" smtClean="0">
                <a:solidFill>
                  <a:schemeClr val="tx1"/>
                </a:solidFill>
                <a:latin typeface="宋体" pitchFamily="2" charset="-122"/>
              </a:rPr>
              <a:t>时放映的</a:t>
            </a:r>
            <a:endParaRPr lang="en-US" altLang="zh-CN" sz="2800" dirty="0" smtClean="0">
              <a:solidFill>
                <a:schemeClr val="tx1"/>
              </a:solidFill>
              <a:latin typeface="宋体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800" dirty="0" smtClean="0">
                <a:solidFill>
                  <a:schemeClr val="tx1"/>
                </a:solidFill>
                <a:latin typeface="宋体" pitchFamily="2" charset="-122"/>
              </a:rPr>
              <a:t>  电影。两人下午</a:t>
            </a:r>
            <a:r>
              <a:rPr lang="en-US" altLang="zh-CN" sz="2800" dirty="0" smtClean="0">
                <a:solidFill>
                  <a:schemeClr val="tx1"/>
                </a:solidFill>
                <a:latin typeface="宋体" pitchFamily="2" charset="-122"/>
              </a:rPr>
              <a:t>2</a:t>
            </a:r>
            <a:r>
              <a:rPr lang="zh-CN" altLang="en-US" sz="2800" dirty="0" smtClean="0">
                <a:solidFill>
                  <a:schemeClr val="tx1"/>
                </a:solidFill>
                <a:latin typeface="宋体" pitchFamily="2" charset="-122"/>
              </a:rPr>
              <a:t>：</a:t>
            </a:r>
            <a:r>
              <a:rPr lang="en-US" altLang="zh-CN" sz="2800" dirty="0" smtClean="0">
                <a:solidFill>
                  <a:schemeClr val="tx1"/>
                </a:solidFill>
                <a:latin typeface="宋体" pitchFamily="2" charset="-122"/>
              </a:rPr>
              <a:t>45</a:t>
            </a:r>
            <a:r>
              <a:rPr lang="zh-CN" altLang="en-US" sz="2800" dirty="0" smtClean="0">
                <a:solidFill>
                  <a:schemeClr val="tx1"/>
                </a:solidFill>
                <a:latin typeface="宋体" pitchFamily="2" charset="-122"/>
              </a:rPr>
              <a:t>同时从家里出发走向电影院。</a:t>
            </a:r>
            <a:endParaRPr lang="en-US" altLang="zh-CN" sz="2800" dirty="0" smtClean="0">
              <a:solidFill>
                <a:schemeClr val="tx1"/>
              </a:solidFill>
              <a:latin typeface="宋体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800" dirty="0" smtClean="0">
                <a:solidFill>
                  <a:schemeClr val="tx1"/>
                </a:solidFill>
                <a:latin typeface="宋体" pitchFamily="2" charset="-122"/>
              </a:rPr>
              <a:t>  小明每分钟步行</a:t>
            </a:r>
            <a:r>
              <a:rPr lang="en-US" altLang="zh-CN" sz="2800" dirty="0" smtClean="0">
                <a:solidFill>
                  <a:schemeClr val="tx1"/>
                </a:solidFill>
                <a:latin typeface="宋体" pitchFamily="2" charset="-122"/>
              </a:rPr>
              <a:t>70m</a:t>
            </a:r>
            <a:r>
              <a:rPr lang="zh-CN" altLang="en-US" sz="2800" dirty="0" smtClean="0">
                <a:solidFill>
                  <a:schemeClr val="tx1"/>
                </a:solidFill>
                <a:latin typeface="宋体" pitchFamily="2" charset="-122"/>
              </a:rPr>
              <a:t>，小冬每分钟步行</a:t>
            </a:r>
            <a:r>
              <a:rPr lang="en-US" altLang="zh-CN" sz="2800" dirty="0" smtClean="0">
                <a:solidFill>
                  <a:schemeClr val="tx1"/>
                </a:solidFill>
                <a:latin typeface="宋体" pitchFamily="2" charset="-122"/>
              </a:rPr>
              <a:t>65m</a:t>
            </a:r>
            <a:r>
              <a:rPr lang="zh-CN" altLang="en-US" sz="2800" dirty="0" smtClean="0">
                <a:solidFill>
                  <a:schemeClr val="tx1"/>
                </a:solidFill>
                <a:latin typeface="宋体" pitchFamily="2" charset="-122"/>
              </a:rPr>
              <a:t>。</a:t>
            </a:r>
            <a:r>
              <a:rPr lang="en-US" altLang="zh-CN" sz="2800" dirty="0" smtClean="0">
                <a:solidFill>
                  <a:schemeClr val="tx1"/>
                </a:solidFill>
                <a:latin typeface="宋体" pitchFamily="2" charset="-122"/>
              </a:rPr>
              <a:t>2</a:t>
            </a:r>
            <a:r>
              <a:rPr lang="zh-CN" altLang="en-US" sz="2800" dirty="0" smtClean="0">
                <a:solidFill>
                  <a:schemeClr val="tx1"/>
                </a:solidFill>
                <a:latin typeface="宋体" pitchFamily="2" charset="-122"/>
              </a:rPr>
              <a:t>：</a:t>
            </a:r>
            <a:r>
              <a:rPr lang="en-US" altLang="zh-CN" sz="2800" dirty="0" smtClean="0">
                <a:solidFill>
                  <a:schemeClr val="tx1"/>
                </a:solidFill>
                <a:latin typeface="宋体" pitchFamily="2" charset="-122"/>
              </a:rPr>
              <a:t>55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2800" dirty="0" smtClean="0">
                <a:solidFill>
                  <a:schemeClr val="tx1"/>
                </a:solidFill>
                <a:latin typeface="宋体" pitchFamily="2" charset="-122"/>
              </a:rPr>
              <a:t>  两人能在电影院相遇吗？如果小明先到电影院后不</a:t>
            </a:r>
            <a:endParaRPr lang="en-US" altLang="zh-CN" sz="2800" dirty="0" smtClean="0">
              <a:solidFill>
                <a:schemeClr val="tx1"/>
              </a:solidFill>
              <a:latin typeface="宋体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800" dirty="0" smtClean="0">
                <a:solidFill>
                  <a:schemeClr val="tx1"/>
                </a:solidFill>
                <a:latin typeface="宋体" pitchFamily="2" charset="-122"/>
              </a:rPr>
              <a:t>  停留继续向东走，从出发到两人相遇用了多长时间？</a:t>
            </a:r>
            <a:endParaRPr lang="en-US" altLang="zh-CN" sz="2800" dirty="0" smtClean="0">
              <a:solidFill>
                <a:schemeClr val="tx1"/>
              </a:solidFill>
              <a:latin typeface="宋体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800" dirty="0" smtClean="0">
                <a:solidFill>
                  <a:schemeClr val="tx1"/>
                </a:solidFill>
                <a:latin typeface="宋体" pitchFamily="2" charset="-122"/>
              </a:rPr>
              <a:t>  相遇地点距离电影院有多远？</a:t>
            </a:r>
            <a:endParaRPr lang="en-US" altLang="zh-CN" sz="2800" dirty="0" smtClean="0">
              <a:solidFill>
                <a:schemeClr val="tx1"/>
              </a:solidFill>
              <a:latin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142976" y="857232"/>
            <a:ext cx="5857916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：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55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两人不能在电影院相遇。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42976" y="1714488"/>
            <a:ext cx="642942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解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: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设从出发到相遇用了</a:t>
            </a:r>
            <a:r>
              <a:rPr lang="en-US" altLang="zh-CN" sz="3200" b="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分钟。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           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70</a:t>
            </a:r>
            <a:r>
              <a:rPr lang="en-US" altLang="zh-CN" sz="3200" b="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+65</a:t>
            </a:r>
            <a:r>
              <a:rPr lang="en-US" altLang="zh-CN" sz="3200" b="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=650+700</a:t>
            </a:r>
          </a:p>
          <a:p>
            <a:pPr>
              <a:lnSpc>
                <a:spcPct val="150000"/>
              </a:lnSpc>
            </a:pPr>
            <a:r>
              <a:rPr lang="zh-CN" altLang="en-US" sz="3200" i="1" dirty="0" smtClean="0">
                <a:latin typeface="华文楷体" pitchFamily="2" charset="-122"/>
                <a:ea typeface="华文楷体" pitchFamily="2" charset="-122"/>
              </a:rPr>
              <a:t>                         </a:t>
            </a:r>
            <a:r>
              <a:rPr lang="en-US" altLang="zh-CN" sz="3200" b="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=10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70×10=700(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米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581360" y="4071942"/>
            <a:ext cx="27767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700-650=50(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米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3200" dirty="0"/>
          </a:p>
        </p:txBody>
      </p:sp>
      <p:sp>
        <p:nvSpPr>
          <p:cNvPr id="8" name="矩形 7"/>
          <p:cNvSpPr/>
          <p:nvPr/>
        </p:nvSpPr>
        <p:spPr>
          <a:xfrm>
            <a:off x="1071538" y="4857760"/>
            <a:ext cx="6724918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答：从出发到两人相遇用了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10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分钟，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      相遇地点距离电影院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50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米。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9"/>
          <p:cNvSpPr txBox="1">
            <a:spLocks noChangeArrowheads="1"/>
          </p:cNvSpPr>
          <p:nvPr/>
        </p:nvSpPr>
        <p:spPr bwMode="auto">
          <a:xfrm>
            <a:off x="-71470" y="571480"/>
            <a:ext cx="957269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83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页练习十六第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14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85720" y="1180539"/>
            <a:ext cx="8429684" cy="1786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14.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一个笼子里有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8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条腿的蜘蛛和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6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条腿的蚱蜢</a:t>
            </a:r>
            <a:endParaRPr lang="en-US" altLang="zh-CN" sz="3200" dirty="0" smtClean="0">
              <a:solidFill>
                <a:schemeClr val="tx1"/>
              </a:solidFill>
              <a:latin typeface="宋体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  共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25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只。如果它们的总腿数有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170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条，那么</a:t>
            </a:r>
            <a:endParaRPr lang="en-US" altLang="zh-CN" sz="3200" dirty="0" smtClean="0">
              <a:solidFill>
                <a:schemeClr val="tx1"/>
              </a:solidFill>
              <a:latin typeface="宋体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  蜘蛛和蚱蜢各有多少只？</a:t>
            </a:r>
            <a:endParaRPr lang="en-US" altLang="zh-CN" sz="3200" dirty="0" smtClean="0">
              <a:solidFill>
                <a:schemeClr val="tx1"/>
              </a:solidFill>
              <a:latin typeface="宋体" pitchFamily="2" charset="-122"/>
            </a:endParaRPr>
          </a:p>
        </p:txBody>
      </p:sp>
      <p:pic>
        <p:nvPicPr>
          <p:cNvPr id="200705" name="Picture 1" descr="C:\Users\Administrator\AppData\Roaming\Tencent\Users\271766067\QQ\WinTemp\RichOle\(Z)AGW6MRY_UW}_N_27A5)F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3071810"/>
            <a:ext cx="3286148" cy="2336246"/>
          </a:xfrm>
          <a:prstGeom prst="rect">
            <a:avLst/>
          </a:prstGeom>
          <a:noFill/>
        </p:spPr>
      </p:pic>
      <p:pic>
        <p:nvPicPr>
          <p:cNvPr id="200706" name="Picture 2" descr="C:\Users\Administrator\AppData\Roaming\Tencent\Users\271766067\QQ\WinTemp\RichOle\O_N~$8MOOAOS~GS6T8P2HWP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7686" y="3071810"/>
            <a:ext cx="3714776" cy="2360431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00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00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2"/>
          <p:cNvGrpSpPr>
            <a:grpSpLocks/>
          </p:cNvGrpSpPr>
          <p:nvPr/>
        </p:nvGrpSpPr>
        <p:grpSpPr bwMode="auto">
          <a:xfrm>
            <a:off x="5292725" y="6249988"/>
            <a:ext cx="2376488" cy="563562"/>
            <a:chOff x="1474" y="3765"/>
            <a:chExt cx="952" cy="355"/>
          </a:xfrm>
        </p:grpSpPr>
        <p:sp>
          <p:nvSpPr>
            <p:cNvPr id="3" name="AutoShape 13">
              <a:hlinkClick r:id="rId2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65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buFont typeface="Arial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4" name="Text Box 14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93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itchFamily="34" charset="0"/>
                  <a:ea typeface="楷体_GB2312" pitchFamily="49" charset="-122"/>
                </a:rPr>
                <a:t>返回作业设计</a:t>
              </a:r>
            </a:p>
          </p:txBody>
        </p:sp>
      </p:grpSp>
      <p:sp>
        <p:nvSpPr>
          <p:cNvPr id="5" name="矩形 4"/>
          <p:cNvSpPr/>
          <p:nvPr/>
        </p:nvSpPr>
        <p:spPr>
          <a:xfrm>
            <a:off x="2000232" y="1000108"/>
            <a:ext cx="700092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解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: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设蜘蛛有</a:t>
            </a:r>
            <a:r>
              <a:rPr lang="en-US" altLang="zh-CN" sz="3200" b="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只。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    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8</a:t>
            </a:r>
            <a:r>
              <a:rPr lang="en-US" altLang="zh-CN" sz="3200" b="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+(25-</a:t>
            </a:r>
            <a:r>
              <a:rPr lang="en-US" altLang="zh-CN" sz="3200" b="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)×6=170</a:t>
            </a:r>
          </a:p>
          <a:p>
            <a:pPr>
              <a:lnSpc>
                <a:spcPct val="150000"/>
              </a:lnSpc>
            </a:pPr>
            <a:r>
              <a:rPr lang="zh-CN" altLang="en-US" sz="3200" i="1" dirty="0" smtClean="0">
                <a:latin typeface="华文楷体" pitchFamily="2" charset="-122"/>
                <a:ea typeface="华文楷体" pitchFamily="2" charset="-122"/>
              </a:rPr>
              <a:t>                          </a:t>
            </a:r>
            <a:r>
              <a:rPr lang="en-US" altLang="zh-CN" sz="3200" b="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=10</a:t>
            </a: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                 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25-10=15(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只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         答：蜘蛛有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10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只，蚱蜢有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15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只。</a:t>
            </a:r>
            <a:endParaRPr lang="zh-CN" altLang="zh-CN" sz="3200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6" name="Picture 1" descr="C:\Users\Administrator\AppData\Roaming\Tencent\Users\271766067\QQ\WinTemp\RichOle\(Z)AGW6MRY_UW}_N_27A5)F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8" y="714356"/>
            <a:ext cx="2357454" cy="1676003"/>
          </a:xfrm>
          <a:prstGeom prst="rect">
            <a:avLst/>
          </a:prstGeom>
          <a:noFill/>
        </p:spPr>
      </p:pic>
      <p:pic>
        <p:nvPicPr>
          <p:cNvPr id="7" name="Picture 2" descr="C:\Users\Administrator\AppData\Roaming\Tencent\Users\271766067\QQ\WinTemp\RichOle\O_N~$8MOOAOS~GS6T8P2HWP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4143380"/>
            <a:ext cx="2796622" cy="1777021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1" name="Group 23"/>
          <p:cNvGrpSpPr>
            <a:grpSpLocks/>
          </p:cNvGrpSpPr>
          <p:nvPr/>
        </p:nvGrpSpPr>
        <p:grpSpPr bwMode="auto">
          <a:xfrm>
            <a:off x="3708400" y="404813"/>
            <a:ext cx="1584325" cy="647700"/>
            <a:chOff x="3016" y="2750"/>
            <a:chExt cx="998" cy="408"/>
          </a:xfrm>
        </p:grpSpPr>
        <p:sp>
          <p:nvSpPr>
            <p:cNvPr id="22535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998" cy="408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22536" name="Text Box 25"/>
            <p:cNvSpPr txBox="1">
              <a:spLocks noChangeArrowheads="1"/>
            </p:cNvSpPr>
            <p:nvPr/>
          </p:nvSpPr>
          <p:spPr bwMode="auto">
            <a:xfrm>
              <a:off x="3061" y="2750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</p:grpSp>
      <p:sp>
        <p:nvSpPr>
          <p:cNvPr id="27" name="Rectangle 68"/>
          <p:cNvSpPr>
            <a:spLocks noChangeArrowheads="1"/>
          </p:cNvSpPr>
          <p:nvPr/>
        </p:nvSpPr>
        <p:spPr bwMode="auto">
          <a:xfrm>
            <a:off x="327211" y="1000108"/>
            <a:ext cx="2244525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一、填空题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71472" y="1785926"/>
            <a:ext cx="66575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含有未知数的等式叫做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zh-CN" altLang="en-US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357818" y="1785926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方程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71472" y="2714620"/>
            <a:ext cx="8001056" cy="13726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一个数的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7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倍比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35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多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14,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设这个数为</a:t>
            </a:r>
            <a:r>
              <a:rPr lang="en-US" altLang="zh-CN" sz="3200" i="1" dirty="0" smtClean="0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可列方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程为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　　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143108" y="3500438"/>
            <a:ext cx="17379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7</a:t>
            </a:r>
            <a:r>
              <a:rPr lang="en-US" altLang="zh-CN" sz="3200" b="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-35=14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71472" y="4214818"/>
            <a:ext cx="8143932" cy="13726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小明今年</a:t>
            </a:r>
            <a:r>
              <a:rPr lang="en-US" altLang="zh-CN" sz="3200" b="0" i="1" dirty="0" smtClean="0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a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岁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爷爷今年的年龄是小明的</a:t>
            </a:r>
            <a:r>
              <a:rPr lang="en-US" altLang="zh-CN" sz="3200" b="0" i="1" dirty="0" smtClean="0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b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倍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爷爷今年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岁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,3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年前爷爷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岁。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857488" y="4929198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0" i="1" dirty="0" err="1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ab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500826" y="5000636"/>
            <a:ext cx="9364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ab-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3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utoUpdateAnimBg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71472" y="714356"/>
            <a:ext cx="7827784" cy="137268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三个连续的偶数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中间的一个是</a:t>
            </a:r>
            <a:r>
              <a:rPr lang="en-US" altLang="zh-CN" sz="3200" b="0" i="1" dirty="0" smtClean="0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a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则最小的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一个数是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最大的一个数是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786050" y="1486903"/>
            <a:ext cx="7104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a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-2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42910" y="2143116"/>
            <a:ext cx="8001056" cy="13269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小明拿了</a:t>
            </a:r>
            <a:r>
              <a:rPr lang="en-US" altLang="zh-CN" sz="3200" b="0" i="1" dirty="0" smtClean="0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a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元钱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买了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本笔记本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还剩</a:t>
            </a:r>
            <a:r>
              <a:rPr lang="en-US" altLang="zh-CN" sz="3200" b="0" i="1" dirty="0" smtClean="0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b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元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(</a:t>
            </a:r>
            <a:r>
              <a:rPr lang="en-US" altLang="zh-CN" sz="3200" b="0" i="1" dirty="0" smtClean="0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a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&gt;</a:t>
            </a:r>
            <a:r>
              <a:rPr lang="en-US" altLang="zh-CN" sz="3200" b="0" i="1" dirty="0" smtClean="0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b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每本笔记本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元。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715008" y="5286388"/>
            <a:ext cx="127631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3(</a:t>
            </a:r>
            <a:r>
              <a:rPr lang="en-US" altLang="zh-CN" sz="3200" b="0" i="1" dirty="0" err="1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x+y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)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42910" y="3857628"/>
            <a:ext cx="8143932" cy="19671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甲、乙两辆汽车从两地同时出发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相向而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行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,3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小时后相遇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甲车每小时行</a:t>
            </a:r>
            <a:r>
              <a:rPr lang="en-US" altLang="zh-CN" sz="3200" b="0" i="1" dirty="0" smtClean="0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千米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乙车每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小时行</a:t>
            </a:r>
            <a:r>
              <a:rPr lang="en-US" altLang="zh-CN" sz="3200" b="0" i="1" dirty="0" smtClean="0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y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千米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则两地相距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千米。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786578" y="1500174"/>
            <a:ext cx="8563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a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+2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229378" name="Object 8"/>
          <p:cNvGraphicFramePr>
            <a:graphicFrameLocks noChangeAspect="1"/>
          </p:cNvGraphicFramePr>
          <p:nvPr/>
        </p:nvGraphicFramePr>
        <p:xfrm>
          <a:off x="4286248" y="2714620"/>
          <a:ext cx="1163637" cy="1016000"/>
        </p:xfrm>
        <a:graphic>
          <a:graphicData uri="http://schemas.openxmlformats.org/presentationml/2006/ole">
            <p:oleObj spid="_x0000_s229378" name="Equation" r:id="rId3" imgW="355320" imgH="393480" progId="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29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9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71472" y="571480"/>
            <a:ext cx="7843814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7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一个三角形的面积是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20 cm</a:t>
            </a:r>
            <a:r>
              <a:rPr lang="en-US" altLang="zh-CN" sz="3200" baseline="300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底是</a:t>
            </a:r>
            <a:r>
              <a:rPr lang="en-US" altLang="zh-CN" sz="3200" b="0" i="1" dirty="0" smtClean="0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a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cm,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则高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是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)cm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</a:t>
            </a:r>
          </a:p>
        </p:txBody>
      </p:sp>
      <p:sp>
        <p:nvSpPr>
          <p:cNvPr id="3" name="矩形 2"/>
          <p:cNvSpPr/>
          <p:nvPr/>
        </p:nvSpPr>
        <p:spPr>
          <a:xfrm>
            <a:off x="5143504" y="2571744"/>
            <a:ext cx="12586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10</a:t>
            </a:r>
            <a:r>
              <a:rPr lang="en-US" altLang="zh-CN" sz="3200" b="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a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+</a:t>
            </a:r>
            <a:r>
              <a:rPr lang="en-US" altLang="zh-CN" sz="3200" b="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b</a:t>
            </a:r>
            <a:endParaRPr lang="zh-CN" altLang="en-US" sz="3200" b="0" i="1" dirty="0">
              <a:latin typeface="Times New Roman" pitchFamily="18" charset="0"/>
              <a:ea typeface="华文楷体" pitchFamily="2" charset="-122"/>
              <a:cs typeface="Times New Roman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71472" y="1785926"/>
            <a:ext cx="8001056" cy="13173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一个两位数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十位上的数字是</a:t>
            </a:r>
            <a:r>
              <a:rPr lang="en-US" altLang="zh-CN" sz="3200" b="0" i="1" dirty="0" smtClean="0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a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个位上的数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字是</a:t>
            </a:r>
            <a:r>
              <a:rPr lang="en-US" altLang="zh-CN" sz="3200" b="0" i="1" dirty="0" smtClean="0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b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这个两位数是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　　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42910" y="3286124"/>
            <a:ext cx="821537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9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一本书有</a:t>
            </a:r>
            <a:r>
              <a:rPr lang="en-US" altLang="zh-CN" sz="3200" b="0" i="1" dirty="0" smtClean="0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a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页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小红每天看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页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看了</a:t>
            </a:r>
            <a:r>
              <a:rPr lang="en-US" altLang="zh-CN" sz="3200" b="0" i="1" dirty="0" smtClean="0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b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天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则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en-US" altLang="zh-CN" sz="3200" b="0" i="1" dirty="0" smtClean="0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b</a:t>
            </a:r>
          </a:p>
          <a:p>
            <a:r>
              <a:rPr lang="en-US" altLang="zh-CN" sz="3200" b="0" i="1" dirty="0" smtClean="0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表示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　　　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),</a:t>
            </a:r>
            <a:r>
              <a:rPr lang="en-US" altLang="zh-CN" sz="3200" b="0" i="1" dirty="0" smtClean="0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a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-6</a:t>
            </a:r>
            <a:r>
              <a:rPr lang="en-US" altLang="zh-CN" sz="3200" b="0" i="1" dirty="0" smtClean="0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b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表示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(                       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　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285984" y="3791838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看了的页数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230403" name="Object 8"/>
          <p:cNvGraphicFramePr>
            <a:graphicFrameLocks noChangeAspect="1"/>
          </p:cNvGraphicFramePr>
          <p:nvPr/>
        </p:nvGraphicFramePr>
        <p:xfrm>
          <a:off x="1643042" y="1071546"/>
          <a:ext cx="525728" cy="714364"/>
        </p:xfrm>
        <a:graphic>
          <a:graphicData uri="http://schemas.openxmlformats.org/presentationml/2006/ole">
            <p:oleObj spid="_x0000_s230403" name="Equation" r:id="rId3" imgW="228600" imgH="393480" progId="">
              <p:embed/>
            </p:oleObj>
          </a:graphicData>
        </a:graphic>
      </p:graphicFrame>
      <p:sp>
        <p:nvSpPr>
          <p:cNvPr id="10" name="矩形 9"/>
          <p:cNvSpPr/>
          <p:nvPr/>
        </p:nvSpPr>
        <p:spPr>
          <a:xfrm>
            <a:off x="1571604" y="4291904"/>
            <a:ext cx="38779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还剩下的没看的页数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71472" y="4994988"/>
            <a:ext cx="821537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10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甲数是乙数的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若甲数是</a:t>
            </a:r>
            <a:r>
              <a:rPr lang="en-US" altLang="zh-CN" sz="3200" b="0" i="1" dirty="0" smtClean="0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m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则乙数是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);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若乙数是</a:t>
            </a:r>
            <a:r>
              <a:rPr lang="en-US" altLang="zh-CN" sz="3200" b="0" i="1" dirty="0" smtClean="0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m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则甲数是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</a:t>
            </a:r>
          </a:p>
        </p:txBody>
      </p:sp>
      <p:graphicFrame>
        <p:nvGraphicFramePr>
          <p:cNvPr id="230404" name="Object 8"/>
          <p:cNvGraphicFramePr>
            <a:graphicFrameLocks noChangeAspect="1"/>
          </p:cNvGraphicFramePr>
          <p:nvPr/>
        </p:nvGraphicFramePr>
        <p:xfrm>
          <a:off x="928662" y="5500702"/>
          <a:ext cx="612775" cy="714375"/>
        </p:xfrm>
        <a:graphic>
          <a:graphicData uri="http://schemas.openxmlformats.org/presentationml/2006/ole">
            <p:oleObj spid="_x0000_s230404" name="Equation" r:id="rId4" imgW="266400" imgH="393480" progId="">
              <p:embed/>
            </p:oleObj>
          </a:graphicData>
        </a:graphic>
      </p:graphicFrame>
      <p:graphicFrame>
        <p:nvGraphicFramePr>
          <p:cNvPr id="230405" name="Object 8"/>
          <p:cNvGraphicFramePr>
            <a:graphicFrameLocks noChangeAspect="1"/>
          </p:cNvGraphicFramePr>
          <p:nvPr/>
        </p:nvGraphicFramePr>
        <p:xfrm>
          <a:off x="5715008" y="5500702"/>
          <a:ext cx="612775" cy="714375"/>
        </p:xfrm>
        <a:graphic>
          <a:graphicData uri="http://schemas.openxmlformats.org/presentationml/2006/ole">
            <p:oleObj spid="_x0000_s230405" name="Equation" r:id="rId5" imgW="266400" imgH="393480" progId="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3714744" y="4786322"/>
          <a:ext cx="285752" cy="805301"/>
        </p:xfrm>
        <a:graphic>
          <a:graphicData uri="http://schemas.openxmlformats.org/presentationml/2006/ole">
            <p:oleObj spid="_x0000_s230406" name="Equation" r:id="rId6" imgW="139680" imgH="393480" progId="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0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30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30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6" grpId="0"/>
      <p:bldP spid="9" grpId="0"/>
      <p:bldP spid="10" grpId="0"/>
      <p:bldP spid="11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8"/>
          <p:cNvSpPr>
            <a:spLocks noChangeArrowheads="1"/>
          </p:cNvSpPr>
          <p:nvPr/>
        </p:nvSpPr>
        <p:spPr bwMode="auto">
          <a:xfrm>
            <a:off x="398649" y="642918"/>
            <a:ext cx="2244525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二、判断题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7158" y="1357298"/>
            <a:ext cx="866775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方程一定是等式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等式不一定是方程。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	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57158" y="2214554"/>
            <a:ext cx="68210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b="0" i="1" dirty="0" smtClean="0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m</a:t>
            </a:r>
            <a:r>
              <a:rPr lang="en-US" altLang="zh-CN" sz="3200" baseline="300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和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en-US" altLang="zh-CN" sz="3200" b="0" i="1" dirty="0" smtClean="0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m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表示的意义相同。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	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001024" y="1357298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√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215074" y="2214554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×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7158" y="3201415"/>
            <a:ext cx="77444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b="0" i="1" dirty="0" smtClean="0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a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是自然数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则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en-US" altLang="zh-CN" sz="3200" b="0" i="1" dirty="0" smtClean="0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a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+1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一定是奇数。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	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120237" y="3201415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√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57158" y="4130109"/>
            <a:ext cx="40511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b="0" i="1" dirty="0" smtClean="0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=0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是方程。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	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428992" y="4143380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√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57158" y="4902656"/>
            <a:ext cx="7460697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一袋大米有</a:t>
            </a:r>
            <a:r>
              <a:rPr lang="en-US" altLang="zh-CN" sz="3200" b="0" i="1" dirty="0" smtClean="0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a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千克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吃了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天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每天吃</a:t>
            </a:r>
            <a:r>
              <a:rPr lang="en-US" altLang="zh-CN" sz="3200" b="0" i="1" dirty="0" smtClean="0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b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千克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</a:p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还剩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en-US" altLang="zh-CN" sz="3200" b="0" i="1" dirty="0" smtClean="0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a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-5</a:t>
            </a:r>
            <a:r>
              <a:rPr lang="en-US" altLang="zh-CN" sz="3200" b="0" i="1" dirty="0" smtClean="0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b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千克。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	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572000" y="5429264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√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autoUpdateAnimBg="0"/>
      <p:bldP spid="6" grpId="0" autoUpdateAnimBg="0"/>
      <p:bldP spid="10" grpId="0"/>
      <p:bldP spid="12" grpId="0"/>
      <p:bldP spid="7" grpId="0" autoUpdateAnimBg="0"/>
      <p:bldP spid="8" grpId="0"/>
      <p:bldP spid="9" grpId="0" autoUpdateAnimBg="0"/>
      <p:bldP spid="11" grpId="0"/>
      <p:bldP spid="13" grpId="0" autoUpdateAnimBg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357158" y="857232"/>
            <a:ext cx="1000132" cy="571504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例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2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14414" y="428604"/>
            <a:ext cx="757242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计算下面算式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并由此写出学过的运算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定律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用字母表示出来。</a:t>
            </a:r>
          </a:p>
        </p:txBody>
      </p:sp>
      <p:sp>
        <p:nvSpPr>
          <p:cNvPr id="4" name="矩形 3"/>
          <p:cNvSpPr/>
          <p:nvPr/>
        </p:nvSpPr>
        <p:spPr>
          <a:xfrm>
            <a:off x="676106" y="2571744"/>
            <a:ext cx="261001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9+1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）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+7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61924" y="2071678"/>
            <a:ext cx="13099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9+7+1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76106" y="3312383"/>
            <a:ext cx="151515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=10+7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76106" y="4000504"/>
            <a:ext cx="104868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=17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00100" y="4786322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加法结合律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00100" y="5572140"/>
            <a:ext cx="2933816" cy="33727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1380"/>
              </a:lnSpc>
              <a:spcAft>
                <a:spcPts val="0"/>
              </a:spcAft>
            </a:pPr>
            <a:r>
              <a:rPr lang="en-US" altLang="zh-CN" sz="3200" i="1" kern="100" dirty="0" err="1" smtClean="0">
                <a:solidFill>
                  <a:srgbClr val="C0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a</a:t>
            </a:r>
            <a:r>
              <a:rPr lang="en-US" altLang="zh-CN" sz="3200" kern="100" dirty="0" err="1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  <a:cs typeface="Times New Roman"/>
              </a:rPr>
              <a:t>+</a:t>
            </a:r>
            <a:r>
              <a:rPr lang="en-US" altLang="zh-CN" sz="3200" i="1" kern="100" dirty="0" err="1" smtClean="0">
                <a:solidFill>
                  <a:srgbClr val="C0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b+c</a:t>
            </a:r>
            <a:r>
              <a:rPr lang="en-US" altLang="zh-CN" sz="3200" kern="1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  <a:cs typeface="Times New Roman"/>
              </a:rPr>
              <a:t>=</a:t>
            </a:r>
            <a:r>
              <a:rPr lang="en-US" altLang="zh-CN" sz="3200" i="1" kern="100" dirty="0" smtClean="0">
                <a:solidFill>
                  <a:srgbClr val="C0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a</a:t>
            </a:r>
            <a:r>
              <a:rPr lang="en-US" altLang="zh-CN" sz="3200" kern="1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  <a:cs typeface="Times New Roman"/>
              </a:rPr>
              <a:t>+</a:t>
            </a:r>
            <a:r>
              <a:rPr lang="en-US" altLang="zh-CN" sz="3200" kern="100" dirty="0" smtClean="0">
                <a:solidFill>
                  <a:srgbClr val="C0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(</a:t>
            </a:r>
            <a:r>
              <a:rPr lang="en-US" altLang="zh-CN" sz="3200" i="1" kern="100" dirty="0" err="1" smtClean="0">
                <a:solidFill>
                  <a:srgbClr val="C0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b+c</a:t>
            </a:r>
            <a:r>
              <a:rPr lang="en-US" altLang="zh-CN" sz="3200" kern="100" dirty="0" smtClean="0">
                <a:solidFill>
                  <a:srgbClr val="C0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)</a:t>
            </a:r>
            <a:endParaRPr lang="zh-CN" altLang="zh-CN" sz="3200" kern="100" dirty="0" smtClean="0">
              <a:solidFill>
                <a:srgbClr val="C00000"/>
              </a:solidFill>
              <a:latin typeface="Times New Roman" pitchFamily="18" charset="0"/>
              <a:ea typeface="华文楷体" pitchFamily="2" charset="-122"/>
              <a:cs typeface="Times New Roman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929190" y="2500306"/>
            <a:ext cx="291778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4×5=5×(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847309" y="2357430"/>
            <a:ext cx="582211" cy="7606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214942" y="3571876"/>
            <a:ext cx="22445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乘法交换律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309832" y="4572008"/>
            <a:ext cx="2100255" cy="2718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1380"/>
              </a:lnSpc>
              <a:spcAft>
                <a:spcPts val="0"/>
              </a:spcAft>
            </a:pPr>
            <a:r>
              <a:rPr lang="en-US" altLang="zh-CN" sz="3200" i="1" kern="100" dirty="0" err="1" smtClean="0">
                <a:solidFill>
                  <a:srgbClr val="C0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a</a:t>
            </a:r>
            <a:r>
              <a:rPr lang="en-US" altLang="zh-CN" sz="3200" kern="100" dirty="0" err="1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  <a:cs typeface="Times New Roman"/>
              </a:rPr>
              <a:t>×</a:t>
            </a:r>
            <a:r>
              <a:rPr lang="en-US" altLang="zh-CN" sz="3200" i="1" kern="100" dirty="0" err="1" smtClean="0">
                <a:solidFill>
                  <a:srgbClr val="C0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b</a:t>
            </a:r>
            <a:r>
              <a:rPr lang="en-US" altLang="zh-CN" sz="3200" kern="1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  <a:cs typeface="Times New Roman"/>
              </a:rPr>
              <a:t>=</a:t>
            </a:r>
            <a:r>
              <a:rPr lang="en-US" altLang="zh-CN" sz="3200" i="1" kern="100" dirty="0" err="1" smtClean="0">
                <a:solidFill>
                  <a:srgbClr val="C0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b</a:t>
            </a:r>
            <a:r>
              <a:rPr lang="en-US" altLang="zh-CN" sz="3200" kern="100" dirty="0" err="1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  <a:cs typeface="Times New Roman"/>
              </a:rPr>
              <a:t>×</a:t>
            </a:r>
            <a:r>
              <a:rPr lang="en-US" altLang="zh-CN" sz="3200" i="1" kern="100" dirty="0" err="1" smtClean="0">
                <a:solidFill>
                  <a:srgbClr val="C0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a</a:t>
            </a:r>
            <a:endParaRPr lang="zh-CN" altLang="zh-CN" sz="3200" i="1" kern="100" dirty="0" smtClean="0">
              <a:solidFill>
                <a:srgbClr val="C00000"/>
              </a:solidFill>
              <a:latin typeface="Times New Roman" pitchFamily="18" charset="0"/>
              <a:ea typeface="华文楷体" pitchFamily="2" charset="-122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autoUpdateAnimBg="0"/>
      <p:bldP spid="3" grpId="0" autoUpdateAnimBg="0"/>
      <p:bldP spid="5" grpId="0"/>
      <p:bldP spid="8" grpId="0"/>
      <p:bldP spid="9" grpId="0"/>
      <p:bldP spid="10" grpId="0"/>
      <p:bldP spid="12" grpId="0"/>
      <p:bldP spid="13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8"/>
          <p:cNvSpPr>
            <a:spLocks noChangeArrowheads="1"/>
          </p:cNvSpPr>
          <p:nvPr/>
        </p:nvSpPr>
        <p:spPr bwMode="auto">
          <a:xfrm>
            <a:off x="398649" y="714356"/>
            <a:ext cx="2244525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三、选择题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00034" y="1214422"/>
            <a:ext cx="835824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下列各式中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是方程的是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A.5</a:t>
            </a:r>
            <a:r>
              <a:rPr lang="en-US" altLang="zh-CN" sz="3200" b="0" i="1" dirty="0" smtClean="0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=7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B.4×6=2×12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C.6</a:t>
            </a:r>
            <a:r>
              <a:rPr lang="en-US" altLang="zh-CN" sz="3200" b="0" i="1" dirty="0" smtClean="0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a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-6	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D.2</a:t>
            </a:r>
            <a:r>
              <a:rPr lang="en-US" altLang="zh-CN" sz="3200" b="0" i="1" dirty="0" smtClean="0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&gt;6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357818" y="1428736"/>
            <a:ext cx="4635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A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0034" y="2645158"/>
            <a:ext cx="835824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若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en-US" altLang="zh-CN" sz="3200" b="0" i="1" dirty="0" smtClean="0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=2,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则</a:t>
            </a:r>
            <a:r>
              <a:rPr lang="en-US" altLang="zh-CN" sz="3200" b="0" i="1" dirty="0" smtClean="0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的值为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A.2	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B.0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C.1	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D.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以上都不正确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357686" y="2786058"/>
            <a:ext cx="4379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B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00034" y="4216794"/>
            <a:ext cx="835824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15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与</a:t>
            </a:r>
            <a:r>
              <a:rPr lang="en-US" altLang="zh-CN" sz="3200" b="0" i="1" dirty="0" smtClean="0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的一半的和为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50,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列方程是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A.(15+</a:t>
            </a:r>
            <a:r>
              <a:rPr lang="en-US" altLang="zh-CN" sz="3200" b="0" i="1" dirty="0" smtClean="0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)×   =50    B.15+    </a:t>
            </a:r>
            <a:r>
              <a:rPr lang="en-US" altLang="zh-CN" sz="3200" b="0" i="1" dirty="0" smtClean="0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=50  C.15+2</a:t>
            </a:r>
            <a:r>
              <a:rPr lang="en-US" altLang="zh-CN" sz="3200" b="0" i="1" dirty="0" smtClean="0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=50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715140" y="4429132"/>
            <a:ext cx="4379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B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17" name="对象 16"/>
          <p:cNvGraphicFramePr>
            <a:graphicFrameLocks noChangeAspect="1"/>
          </p:cNvGraphicFramePr>
          <p:nvPr/>
        </p:nvGraphicFramePr>
        <p:xfrm>
          <a:off x="2786050" y="4929198"/>
          <a:ext cx="357190" cy="922741"/>
        </p:xfrm>
        <a:graphic>
          <a:graphicData uri="http://schemas.openxmlformats.org/presentationml/2006/ole">
            <p:oleObj spid="_x0000_s222209" name="Equation" r:id="rId3" imgW="152280" imgH="393480" progId="">
              <p:embed/>
            </p:oleObj>
          </a:graphicData>
        </a:graphic>
      </p:graphicFrame>
      <p:graphicFrame>
        <p:nvGraphicFramePr>
          <p:cNvPr id="222210" name="Object 2"/>
          <p:cNvGraphicFramePr>
            <a:graphicFrameLocks noChangeAspect="1"/>
          </p:cNvGraphicFramePr>
          <p:nvPr/>
        </p:nvGraphicFramePr>
        <p:xfrm>
          <a:off x="5286380" y="4929198"/>
          <a:ext cx="357188" cy="922337"/>
        </p:xfrm>
        <a:graphic>
          <a:graphicData uri="http://schemas.openxmlformats.org/presentationml/2006/ole">
            <p:oleObj spid="_x0000_s222210" name="Equation" r:id="rId4" imgW="152280" imgH="393480" progId="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222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7" grpId="0"/>
      <p:bldP spid="8" grpId="0"/>
      <p:bldP spid="9" grpId="0"/>
      <p:bldP spid="10" grpId="0"/>
      <p:bldP spid="11" grpId="0"/>
      <p:bldP spid="16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00034" y="928670"/>
            <a:ext cx="835824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b="0" i="1" dirty="0" smtClean="0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=3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是下面方程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的解。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A.2</a:t>
            </a:r>
            <a:r>
              <a:rPr lang="en-US" altLang="zh-CN" sz="3200" b="0" i="1" dirty="0" smtClean="0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+9=15	      B.3</a:t>
            </a:r>
            <a:r>
              <a:rPr lang="en-US" altLang="zh-CN" sz="3200" b="0" i="1" dirty="0" smtClean="0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=4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endParaRPr lang="zh-CN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C.18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8÷</a:t>
            </a:r>
            <a:r>
              <a:rPr lang="en-US" altLang="zh-CN" sz="3200" b="0" i="1" dirty="0" smtClean="0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=4	      D.3</a:t>
            </a:r>
            <a:r>
              <a:rPr lang="en-US" altLang="zh-CN" sz="3200" b="0" i="1" dirty="0" smtClean="0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÷2=18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857620" y="1142984"/>
            <a:ext cx="4635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A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00034" y="3263816"/>
            <a:ext cx="835824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甲数是</a:t>
            </a:r>
            <a:r>
              <a:rPr lang="en-US" altLang="zh-CN" sz="3200" b="0" i="1" dirty="0" smtClean="0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a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甲数比乙数的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倍多</a:t>
            </a:r>
            <a:r>
              <a:rPr lang="en-US" altLang="zh-CN" sz="3200" b="0" i="1" dirty="0" smtClean="0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b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则表示乙数的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式子是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A.	                     B.                       C.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428860" y="4214818"/>
            <a:ext cx="4379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B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231426" name="Object 2"/>
          <p:cNvGraphicFramePr>
            <a:graphicFrameLocks noChangeAspect="1"/>
          </p:cNvGraphicFramePr>
          <p:nvPr/>
        </p:nvGraphicFramePr>
        <p:xfrm>
          <a:off x="1571604" y="4786322"/>
          <a:ext cx="833437" cy="922337"/>
        </p:xfrm>
        <a:graphic>
          <a:graphicData uri="http://schemas.openxmlformats.org/presentationml/2006/ole">
            <p:oleObj spid="_x0000_s231426" name="Equation" r:id="rId3" imgW="355320" imgH="393480" progId="">
              <p:embed/>
            </p:oleObj>
          </a:graphicData>
        </a:graphic>
      </p:graphicFrame>
      <p:graphicFrame>
        <p:nvGraphicFramePr>
          <p:cNvPr id="231427" name="Object 3"/>
          <p:cNvGraphicFramePr>
            <a:graphicFrameLocks noChangeAspect="1"/>
          </p:cNvGraphicFramePr>
          <p:nvPr/>
        </p:nvGraphicFramePr>
        <p:xfrm>
          <a:off x="4143372" y="4792679"/>
          <a:ext cx="833438" cy="922337"/>
        </p:xfrm>
        <a:graphic>
          <a:graphicData uri="http://schemas.openxmlformats.org/presentationml/2006/ole">
            <p:oleObj spid="_x0000_s231427" name="Equation" r:id="rId4" imgW="355320" imgH="393480" progId="">
              <p:embed/>
            </p:oleObj>
          </a:graphicData>
        </a:graphic>
      </p:graphicFrame>
      <p:graphicFrame>
        <p:nvGraphicFramePr>
          <p:cNvPr id="231428" name="Object 4"/>
          <p:cNvGraphicFramePr>
            <a:graphicFrameLocks noChangeAspect="1"/>
          </p:cNvGraphicFramePr>
          <p:nvPr/>
        </p:nvGraphicFramePr>
        <p:xfrm>
          <a:off x="6786578" y="4714884"/>
          <a:ext cx="833438" cy="922337"/>
        </p:xfrm>
        <a:graphic>
          <a:graphicData uri="http://schemas.openxmlformats.org/presentationml/2006/ole">
            <p:oleObj spid="_x0000_s231428" name="Equation" r:id="rId5" imgW="355320" imgH="393480" progId="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31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31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31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8"/>
          <p:cNvSpPr>
            <a:spLocks noChangeArrowheads="1"/>
          </p:cNvSpPr>
          <p:nvPr/>
        </p:nvSpPr>
        <p:spPr bwMode="auto">
          <a:xfrm>
            <a:off x="398649" y="785794"/>
            <a:ext cx="2244525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四、解方程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1008063" y="2000250"/>
          <a:ext cx="2322512" cy="515938"/>
        </p:xfrm>
        <a:graphic>
          <a:graphicData uri="http://schemas.openxmlformats.org/presentationml/2006/ole">
            <p:oleObj spid="_x0000_s221185" name="Equation" r:id="rId3" imgW="799920" imgH="177480" progId="">
              <p:embed/>
            </p:oleObj>
          </a:graphicData>
        </a:graphic>
      </p:graphicFrame>
      <p:graphicFrame>
        <p:nvGraphicFramePr>
          <p:cNvPr id="7" name="Object 3"/>
          <p:cNvGraphicFramePr>
            <a:graphicFrameLocks noChangeAspect="1"/>
          </p:cNvGraphicFramePr>
          <p:nvPr/>
        </p:nvGraphicFramePr>
        <p:xfrm>
          <a:off x="5113338" y="1928813"/>
          <a:ext cx="2286000" cy="515937"/>
        </p:xfrm>
        <a:graphic>
          <a:graphicData uri="http://schemas.openxmlformats.org/presentationml/2006/ole">
            <p:oleObj spid="_x0000_s221186" name="Equation" r:id="rId4" imgW="787320" imgH="177480" progId="">
              <p:embed/>
            </p:oleObj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351887" y="3071810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解：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9" name="Object 4"/>
          <p:cNvGraphicFramePr>
            <a:graphicFrameLocks noChangeAspect="1"/>
          </p:cNvGraphicFramePr>
          <p:nvPr/>
        </p:nvGraphicFramePr>
        <p:xfrm>
          <a:off x="1214414" y="3071810"/>
          <a:ext cx="2317750" cy="514350"/>
        </p:xfrm>
        <a:graphic>
          <a:graphicData uri="http://schemas.openxmlformats.org/presentationml/2006/ole">
            <p:oleObj spid="_x0000_s221187" name="Equation" r:id="rId5" imgW="634680" imgH="177480" progId="">
              <p:embed/>
            </p:oleObj>
          </a:graphicData>
        </a:graphic>
      </p:graphicFrame>
      <p:graphicFrame>
        <p:nvGraphicFramePr>
          <p:cNvPr id="10" name="Object 5"/>
          <p:cNvGraphicFramePr>
            <a:graphicFrameLocks noChangeAspect="1"/>
          </p:cNvGraphicFramePr>
          <p:nvPr/>
        </p:nvGraphicFramePr>
        <p:xfrm>
          <a:off x="2252663" y="3929066"/>
          <a:ext cx="2319337" cy="514350"/>
        </p:xfrm>
        <a:graphic>
          <a:graphicData uri="http://schemas.openxmlformats.org/presentationml/2006/ole">
            <p:oleObj spid="_x0000_s221188" name="Equation" r:id="rId6" imgW="634680" imgH="177480" progId="">
              <p:embed/>
            </p:oleObj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4357686" y="2701349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解：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15" name="Object 4"/>
          <p:cNvGraphicFramePr>
            <a:graphicFrameLocks noChangeAspect="1"/>
          </p:cNvGraphicFramePr>
          <p:nvPr/>
        </p:nvGraphicFramePr>
        <p:xfrm>
          <a:off x="5838854" y="2786063"/>
          <a:ext cx="2876550" cy="512762"/>
        </p:xfrm>
        <a:graphic>
          <a:graphicData uri="http://schemas.openxmlformats.org/presentationml/2006/ole">
            <p:oleObj spid="_x0000_s221189" name="Equation" r:id="rId7" imgW="787320" imgH="177480" progId="">
              <p:embed/>
            </p:oleObj>
          </a:graphicData>
        </a:graphic>
      </p:graphicFrame>
      <p:graphicFrame>
        <p:nvGraphicFramePr>
          <p:cNvPr id="16" name="Object 5"/>
          <p:cNvGraphicFramePr>
            <a:graphicFrameLocks noChangeAspect="1"/>
          </p:cNvGraphicFramePr>
          <p:nvPr/>
        </p:nvGraphicFramePr>
        <p:xfrm>
          <a:off x="5856308" y="3559175"/>
          <a:ext cx="1716088" cy="512763"/>
        </p:xfrm>
        <a:graphic>
          <a:graphicData uri="http://schemas.openxmlformats.org/presentationml/2006/ole">
            <p:oleObj spid="_x0000_s221190" name="Equation" r:id="rId8" imgW="469800" imgH="177480" progId="">
              <p:embed/>
            </p:oleObj>
          </a:graphicData>
        </a:graphic>
      </p:graphicFrame>
      <p:graphicFrame>
        <p:nvGraphicFramePr>
          <p:cNvPr id="221193" name="Object 9"/>
          <p:cNvGraphicFramePr>
            <a:graphicFrameLocks noChangeAspect="1"/>
          </p:cNvGraphicFramePr>
          <p:nvPr/>
        </p:nvGraphicFramePr>
        <p:xfrm>
          <a:off x="2285984" y="4772025"/>
          <a:ext cx="1576387" cy="514350"/>
        </p:xfrm>
        <a:graphic>
          <a:graphicData uri="http://schemas.openxmlformats.org/presentationml/2006/ole">
            <p:oleObj spid="_x0000_s221193" name="Equation" r:id="rId9" imgW="431640" imgH="177480" progId="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21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11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8"/>
          <p:cNvSpPr>
            <a:spLocks noChangeArrowheads="1"/>
          </p:cNvSpPr>
          <p:nvPr/>
        </p:nvSpPr>
        <p:spPr bwMode="auto">
          <a:xfrm>
            <a:off x="398649" y="785794"/>
            <a:ext cx="2244525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四、解方程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1081088" y="2000250"/>
          <a:ext cx="2174875" cy="515938"/>
        </p:xfrm>
        <a:graphic>
          <a:graphicData uri="http://schemas.openxmlformats.org/presentationml/2006/ole">
            <p:oleObj spid="_x0000_s232450" name="Equation" r:id="rId3" imgW="749160" imgH="177480" progId="">
              <p:embed/>
            </p:oleObj>
          </a:graphicData>
        </a:graphic>
      </p:graphicFrame>
      <p:graphicFrame>
        <p:nvGraphicFramePr>
          <p:cNvPr id="7" name="Object 3"/>
          <p:cNvGraphicFramePr>
            <a:graphicFrameLocks noChangeAspect="1"/>
          </p:cNvGraphicFramePr>
          <p:nvPr/>
        </p:nvGraphicFramePr>
        <p:xfrm>
          <a:off x="4745038" y="1616075"/>
          <a:ext cx="3024187" cy="1143000"/>
        </p:xfrm>
        <a:graphic>
          <a:graphicData uri="http://schemas.openxmlformats.org/presentationml/2006/ole">
            <p:oleObj spid="_x0000_s232451" name="Equation" r:id="rId4" imgW="1041120" imgH="393480" progId="">
              <p:embed/>
            </p:oleObj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351887" y="2786058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解：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9" name="Object 4"/>
          <p:cNvGraphicFramePr>
            <a:graphicFrameLocks noChangeAspect="1"/>
          </p:cNvGraphicFramePr>
          <p:nvPr/>
        </p:nvGraphicFramePr>
        <p:xfrm>
          <a:off x="1479547" y="2786061"/>
          <a:ext cx="2735263" cy="514350"/>
        </p:xfrm>
        <a:graphic>
          <a:graphicData uri="http://schemas.openxmlformats.org/presentationml/2006/ole">
            <p:oleObj spid="_x0000_s232452" name="Equation" r:id="rId5" imgW="749160" imgH="177480" progId="">
              <p:embed/>
            </p:oleObj>
          </a:graphicData>
        </a:graphic>
      </p:graphicFrame>
      <p:graphicFrame>
        <p:nvGraphicFramePr>
          <p:cNvPr id="10" name="Object 5"/>
          <p:cNvGraphicFramePr>
            <a:graphicFrameLocks noChangeAspect="1"/>
          </p:cNvGraphicFramePr>
          <p:nvPr/>
        </p:nvGraphicFramePr>
        <p:xfrm>
          <a:off x="1500166" y="3500438"/>
          <a:ext cx="1947863" cy="514350"/>
        </p:xfrm>
        <a:graphic>
          <a:graphicData uri="http://schemas.openxmlformats.org/presentationml/2006/ole">
            <p:oleObj spid="_x0000_s232453" name="Equation" r:id="rId6" imgW="533160" imgH="177480" progId="">
              <p:embed/>
            </p:oleObj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4572000" y="3000372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解：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15" name="Object 4"/>
          <p:cNvGraphicFramePr>
            <a:graphicFrameLocks noChangeAspect="1"/>
          </p:cNvGraphicFramePr>
          <p:nvPr/>
        </p:nvGraphicFramePr>
        <p:xfrm>
          <a:off x="6000760" y="2651128"/>
          <a:ext cx="1995487" cy="1135062"/>
        </p:xfrm>
        <a:graphic>
          <a:graphicData uri="http://schemas.openxmlformats.org/presentationml/2006/ole">
            <p:oleObj spid="_x0000_s232454" name="Equation" r:id="rId7" imgW="545760" imgH="393480" progId="">
              <p:embed/>
            </p:oleObj>
          </a:graphicData>
        </a:graphic>
      </p:graphicFrame>
      <p:graphicFrame>
        <p:nvGraphicFramePr>
          <p:cNvPr id="16" name="Object 5"/>
          <p:cNvGraphicFramePr>
            <a:graphicFrameLocks noChangeAspect="1"/>
          </p:cNvGraphicFramePr>
          <p:nvPr/>
        </p:nvGraphicFramePr>
        <p:xfrm>
          <a:off x="6446867" y="3617913"/>
          <a:ext cx="2411413" cy="1136650"/>
        </p:xfrm>
        <a:graphic>
          <a:graphicData uri="http://schemas.openxmlformats.org/presentationml/2006/ole">
            <p:oleObj spid="_x0000_s232455" name="Equation" r:id="rId8" imgW="660240" imgH="393480" progId="">
              <p:embed/>
            </p:oleObj>
          </a:graphicData>
        </a:graphic>
      </p:graphicFrame>
      <p:graphicFrame>
        <p:nvGraphicFramePr>
          <p:cNvPr id="221193" name="Object 9"/>
          <p:cNvGraphicFramePr>
            <a:graphicFrameLocks noChangeAspect="1"/>
          </p:cNvGraphicFramePr>
          <p:nvPr/>
        </p:nvGraphicFramePr>
        <p:xfrm>
          <a:off x="1785918" y="4214818"/>
          <a:ext cx="2411412" cy="514350"/>
        </p:xfrm>
        <a:graphic>
          <a:graphicData uri="http://schemas.openxmlformats.org/presentationml/2006/ole">
            <p:oleObj spid="_x0000_s232456" name="Equation" r:id="rId9" imgW="660240" imgH="177480" progId="">
              <p:embed/>
            </p:oleObj>
          </a:graphicData>
        </a:graphic>
      </p:graphicFrame>
      <p:graphicFrame>
        <p:nvGraphicFramePr>
          <p:cNvPr id="232457" name="Object 9"/>
          <p:cNvGraphicFramePr>
            <a:graphicFrameLocks noChangeAspect="1"/>
          </p:cNvGraphicFramePr>
          <p:nvPr/>
        </p:nvGraphicFramePr>
        <p:xfrm>
          <a:off x="2133600" y="4914898"/>
          <a:ext cx="1716088" cy="514350"/>
        </p:xfrm>
        <a:graphic>
          <a:graphicData uri="http://schemas.openxmlformats.org/presentationml/2006/ole">
            <p:oleObj spid="_x0000_s232457" name="Equation" r:id="rId10" imgW="469800" imgH="177480" progId="">
              <p:embed/>
            </p:oleObj>
          </a:graphicData>
        </a:graphic>
      </p:graphicFrame>
      <p:graphicFrame>
        <p:nvGraphicFramePr>
          <p:cNvPr id="232458" name="Object 6"/>
          <p:cNvGraphicFramePr>
            <a:graphicFrameLocks noChangeAspect="1"/>
          </p:cNvGraphicFramePr>
          <p:nvPr/>
        </p:nvGraphicFramePr>
        <p:xfrm>
          <a:off x="6500826" y="4746625"/>
          <a:ext cx="1530350" cy="512763"/>
        </p:xfrm>
        <a:graphic>
          <a:graphicData uri="http://schemas.openxmlformats.org/presentationml/2006/ole">
            <p:oleObj spid="_x0000_s232458" name="Equation" r:id="rId11" imgW="419040" imgH="177480" progId="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21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32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32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8"/>
          <p:cNvSpPr>
            <a:spLocks noChangeArrowheads="1"/>
          </p:cNvSpPr>
          <p:nvPr/>
        </p:nvSpPr>
        <p:spPr bwMode="auto">
          <a:xfrm>
            <a:off x="398649" y="785794"/>
            <a:ext cx="2244525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四、解方程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1027113" y="1500174"/>
          <a:ext cx="2284412" cy="1143000"/>
        </p:xfrm>
        <a:graphic>
          <a:graphicData uri="http://schemas.openxmlformats.org/presentationml/2006/ole">
            <p:oleObj spid="_x0000_s233474" name="Equation" r:id="rId3" imgW="787320" imgH="393480" progId="">
              <p:embed/>
            </p:oleObj>
          </a:graphicData>
        </a:graphic>
      </p:graphicFrame>
      <p:graphicFrame>
        <p:nvGraphicFramePr>
          <p:cNvPr id="7" name="Object 3"/>
          <p:cNvGraphicFramePr>
            <a:graphicFrameLocks noChangeAspect="1"/>
          </p:cNvGraphicFramePr>
          <p:nvPr/>
        </p:nvGraphicFramePr>
        <p:xfrm>
          <a:off x="5281635" y="1819275"/>
          <a:ext cx="2433637" cy="736600"/>
        </p:xfrm>
        <a:graphic>
          <a:graphicData uri="http://schemas.openxmlformats.org/presentationml/2006/ole">
            <p:oleObj spid="_x0000_s233475" name="Equation" r:id="rId4" imgW="838080" imgH="253800" progId="">
              <p:embed/>
            </p:oleObj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351887" y="2786058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解：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9" name="Object 4"/>
          <p:cNvGraphicFramePr>
            <a:graphicFrameLocks noChangeAspect="1"/>
          </p:cNvGraphicFramePr>
          <p:nvPr/>
        </p:nvGraphicFramePr>
        <p:xfrm>
          <a:off x="1271588" y="2843212"/>
          <a:ext cx="3152775" cy="514350"/>
        </p:xfrm>
        <a:graphic>
          <a:graphicData uri="http://schemas.openxmlformats.org/presentationml/2006/ole">
            <p:oleObj spid="_x0000_s233476" name="Equation" r:id="rId5" imgW="863280" imgH="177480" progId="">
              <p:embed/>
            </p:oleObj>
          </a:graphicData>
        </a:graphic>
      </p:graphicFrame>
      <p:graphicFrame>
        <p:nvGraphicFramePr>
          <p:cNvPr id="10" name="Object 5"/>
          <p:cNvGraphicFramePr>
            <a:graphicFrameLocks noChangeAspect="1"/>
          </p:cNvGraphicFramePr>
          <p:nvPr/>
        </p:nvGraphicFramePr>
        <p:xfrm>
          <a:off x="1285852" y="3557592"/>
          <a:ext cx="1993900" cy="514350"/>
        </p:xfrm>
        <a:graphic>
          <a:graphicData uri="http://schemas.openxmlformats.org/presentationml/2006/ole">
            <p:oleObj spid="_x0000_s233477" name="Equation" r:id="rId6" imgW="545760" imgH="177480" progId="">
              <p:embed/>
            </p:oleObj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4572000" y="2857496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解：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15" name="Object 4"/>
          <p:cNvGraphicFramePr>
            <a:graphicFrameLocks noChangeAspect="1"/>
          </p:cNvGraphicFramePr>
          <p:nvPr/>
        </p:nvGraphicFramePr>
        <p:xfrm>
          <a:off x="5467350" y="2857496"/>
          <a:ext cx="3062288" cy="512763"/>
        </p:xfrm>
        <a:graphic>
          <a:graphicData uri="http://schemas.openxmlformats.org/presentationml/2006/ole">
            <p:oleObj spid="_x0000_s233478" name="Equation" r:id="rId7" imgW="838080" imgH="177480" progId="">
              <p:embed/>
            </p:oleObj>
          </a:graphicData>
        </a:graphic>
      </p:graphicFrame>
      <p:graphicFrame>
        <p:nvGraphicFramePr>
          <p:cNvPr id="16" name="Object 5"/>
          <p:cNvGraphicFramePr>
            <a:graphicFrameLocks noChangeAspect="1"/>
          </p:cNvGraphicFramePr>
          <p:nvPr/>
        </p:nvGraphicFramePr>
        <p:xfrm>
          <a:off x="6286512" y="3714752"/>
          <a:ext cx="2411412" cy="514350"/>
        </p:xfrm>
        <a:graphic>
          <a:graphicData uri="http://schemas.openxmlformats.org/presentationml/2006/ole">
            <p:oleObj spid="_x0000_s233479" name="Equation" r:id="rId8" imgW="660240" imgH="177480" progId="">
              <p:embed/>
            </p:oleObj>
          </a:graphicData>
        </a:graphic>
      </p:graphicFrame>
      <p:graphicFrame>
        <p:nvGraphicFramePr>
          <p:cNvPr id="221193" name="Object 9"/>
          <p:cNvGraphicFramePr>
            <a:graphicFrameLocks noChangeAspect="1"/>
          </p:cNvGraphicFramePr>
          <p:nvPr/>
        </p:nvGraphicFramePr>
        <p:xfrm>
          <a:off x="1614484" y="4271972"/>
          <a:ext cx="2457450" cy="514350"/>
        </p:xfrm>
        <a:graphic>
          <a:graphicData uri="http://schemas.openxmlformats.org/presentationml/2006/ole">
            <p:oleObj spid="_x0000_s233480" name="Equation" r:id="rId9" imgW="672840" imgH="177480" progId="">
              <p:embed/>
            </p:oleObj>
          </a:graphicData>
        </a:graphic>
      </p:graphicFrame>
      <p:graphicFrame>
        <p:nvGraphicFramePr>
          <p:cNvPr id="232457" name="Object 9"/>
          <p:cNvGraphicFramePr>
            <a:graphicFrameLocks noChangeAspect="1"/>
          </p:cNvGraphicFramePr>
          <p:nvPr/>
        </p:nvGraphicFramePr>
        <p:xfrm>
          <a:off x="1643042" y="5057790"/>
          <a:ext cx="1716088" cy="514350"/>
        </p:xfrm>
        <a:graphic>
          <a:graphicData uri="http://schemas.openxmlformats.org/presentationml/2006/ole">
            <p:oleObj spid="_x0000_s233481" name="Equation" r:id="rId10" imgW="469800" imgH="177480" progId="">
              <p:embed/>
            </p:oleObj>
          </a:graphicData>
        </a:graphic>
      </p:graphicFrame>
      <p:graphicFrame>
        <p:nvGraphicFramePr>
          <p:cNvPr id="232458" name="Object 6"/>
          <p:cNvGraphicFramePr>
            <a:graphicFrameLocks noChangeAspect="1"/>
          </p:cNvGraphicFramePr>
          <p:nvPr/>
        </p:nvGraphicFramePr>
        <p:xfrm>
          <a:off x="6357950" y="4643446"/>
          <a:ext cx="1716087" cy="512763"/>
        </p:xfrm>
        <a:graphic>
          <a:graphicData uri="http://schemas.openxmlformats.org/presentationml/2006/ole">
            <p:oleObj spid="_x0000_s233482" name="Equation" r:id="rId11" imgW="469800" imgH="177480" progId="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21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32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32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8"/>
          <p:cNvSpPr>
            <a:spLocks noChangeArrowheads="1"/>
          </p:cNvSpPr>
          <p:nvPr/>
        </p:nvSpPr>
        <p:spPr bwMode="auto">
          <a:xfrm>
            <a:off x="179522" y="714356"/>
            <a:ext cx="3892412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</a:rPr>
              <a:t>五、列方程解应用题</a:t>
            </a:r>
            <a:endParaRPr lang="zh-CN" altLang="zh-CN" sz="3200" dirty="0">
              <a:solidFill>
                <a:schemeClr val="tx1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85720" y="1285860"/>
            <a:ext cx="8429684" cy="14740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1</a:t>
            </a:r>
            <a:r>
              <a:rPr lang="en-US" altLang="zh-CN" sz="3200" i="1" dirty="0" smtClean="0">
                <a:solidFill>
                  <a:schemeClr val="tx1"/>
                </a:solidFill>
                <a:latin typeface="+mj-ea"/>
                <a:ea typeface="+mj-ea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果园里有桃树和梨树共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600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棵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桃树的棵数是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梨树的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3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倍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果园里有桃树和梨树各多少棵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?</a:t>
            </a:r>
            <a:endParaRPr lang="zh-CN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857356" y="2714620"/>
            <a:ext cx="650085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解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: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设果园里有梨树</a:t>
            </a:r>
            <a:r>
              <a:rPr lang="en-US" altLang="zh-CN" sz="3200" b="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棵。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i="1" dirty="0" smtClean="0">
                <a:latin typeface="华文楷体" pitchFamily="2" charset="-122"/>
                <a:ea typeface="华文楷体" pitchFamily="2" charset="-122"/>
              </a:rPr>
              <a:t>         </a:t>
            </a:r>
            <a:r>
              <a:rPr lang="en-US" altLang="zh-CN" sz="3200" b="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+3</a:t>
            </a:r>
            <a:r>
              <a:rPr lang="en-US" altLang="zh-CN" sz="3200" b="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=600</a:t>
            </a:r>
          </a:p>
          <a:p>
            <a:pPr>
              <a:lnSpc>
                <a:spcPct val="150000"/>
              </a:lnSpc>
            </a:pPr>
            <a:r>
              <a:rPr lang="zh-CN" altLang="en-US" sz="3200" i="1" dirty="0" smtClean="0">
                <a:latin typeface="华文楷体" pitchFamily="2" charset="-122"/>
                <a:ea typeface="华文楷体" pitchFamily="2" charset="-122"/>
              </a:rPr>
              <a:t>                </a:t>
            </a:r>
            <a:r>
              <a:rPr lang="en-US" altLang="zh-CN" sz="3200" b="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=150</a:t>
            </a: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答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: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果园里有梨树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150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棵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桃树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450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棵。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429256" y="4286256"/>
            <a:ext cx="14173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en-US" altLang="zh-CN" sz="3200" b="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=450</a:t>
            </a:r>
            <a:endParaRPr lang="zh-CN" altLang="en-US" sz="32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15" grpId="0"/>
      <p:bldP spid="10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5720" y="857232"/>
            <a:ext cx="8358246" cy="19220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2</a:t>
            </a:r>
            <a:r>
              <a:rPr lang="en-US" altLang="zh-CN" sz="3200" i="1" dirty="0" smtClean="0">
                <a:solidFill>
                  <a:schemeClr val="tx1"/>
                </a:solidFill>
                <a:latin typeface="+mj-ea"/>
                <a:ea typeface="+mj-ea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甲、乙两人骑自行车同时从相距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96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千米的两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地相向而行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,2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小时后相遇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甲骑自行车每小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时行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23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千米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乙骑自行车每小时行多少千米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00166" y="2828836"/>
            <a:ext cx="700092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解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: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设乙骑自行车每小时行</a:t>
            </a:r>
            <a:r>
              <a:rPr lang="en-US" altLang="zh-CN" sz="3200" b="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千米。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               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en-US" altLang="zh-CN" sz="3200" b="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+2×23=96</a:t>
            </a:r>
          </a:p>
          <a:p>
            <a:pPr>
              <a:lnSpc>
                <a:spcPct val="150000"/>
              </a:lnSpc>
            </a:pPr>
            <a:r>
              <a:rPr lang="zh-CN" altLang="en-US" sz="3200" i="1" dirty="0" smtClean="0">
                <a:latin typeface="华文楷体" pitchFamily="2" charset="-122"/>
                <a:ea typeface="华文楷体" pitchFamily="2" charset="-122"/>
              </a:rPr>
              <a:t>                               </a:t>
            </a:r>
            <a:r>
              <a:rPr lang="en-US" altLang="zh-CN" sz="3200" b="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=25</a:t>
            </a: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答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: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乙骑自行车每小时行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25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千米。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5720" y="857232"/>
            <a:ext cx="8358246" cy="1454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3</a:t>
            </a:r>
            <a:r>
              <a:rPr lang="en-US" altLang="zh-CN" sz="3200" i="1" dirty="0" smtClean="0">
                <a:solidFill>
                  <a:schemeClr val="tx1"/>
                </a:solidFill>
                <a:latin typeface="+mj-ea"/>
                <a:ea typeface="+mj-ea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一个养鸡专业户今年养鸡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2400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只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比去年多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养了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   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去年养鸡多少只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00166" y="2500306"/>
            <a:ext cx="7000924" cy="7566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解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: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设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去年养鸡</a:t>
            </a:r>
            <a:r>
              <a:rPr lang="en-US" altLang="zh-CN" sz="3200" b="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</a:t>
            </a:r>
            <a:r>
              <a:rPr lang="zh-CN" altLang="en-US" sz="3200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只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。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234498" name="Object 2"/>
          <p:cNvGraphicFramePr>
            <a:graphicFrameLocks noChangeAspect="1"/>
          </p:cNvGraphicFramePr>
          <p:nvPr/>
        </p:nvGraphicFramePr>
        <p:xfrm>
          <a:off x="1714480" y="1500174"/>
          <a:ext cx="328913" cy="928694"/>
        </p:xfrm>
        <a:graphic>
          <a:graphicData uri="http://schemas.openxmlformats.org/presentationml/2006/ole">
            <p:oleObj spid="_x0000_s234498" name="Equation" r:id="rId3" imgW="139680" imgH="393480" progId="">
              <p:embed/>
            </p:oleObj>
          </a:graphicData>
        </a:graphic>
      </p:graphicFrame>
      <p:graphicFrame>
        <p:nvGraphicFramePr>
          <p:cNvPr id="234499" name="Object 5"/>
          <p:cNvGraphicFramePr>
            <a:graphicFrameLocks noChangeAspect="1"/>
          </p:cNvGraphicFramePr>
          <p:nvPr/>
        </p:nvGraphicFramePr>
        <p:xfrm>
          <a:off x="2076450" y="3189288"/>
          <a:ext cx="3340100" cy="1135062"/>
        </p:xfrm>
        <a:graphic>
          <a:graphicData uri="http://schemas.openxmlformats.org/presentationml/2006/ole">
            <p:oleObj spid="_x0000_s234499" name="Equation" r:id="rId4" imgW="914400" imgH="393480" progId="">
              <p:embed/>
            </p:oleObj>
          </a:graphicData>
        </a:graphic>
      </p:graphicFrame>
      <p:graphicFrame>
        <p:nvGraphicFramePr>
          <p:cNvPr id="234500" name="Object 6"/>
          <p:cNvGraphicFramePr>
            <a:graphicFrameLocks noChangeAspect="1"/>
          </p:cNvGraphicFramePr>
          <p:nvPr/>
        </p:nvGraphicFramePr>
        <p:xfrm>
          <a:off x="3297244" y="4357688"/>
          <a:ext cx="2132012" cy="514350"/>
        </p:xfrm>
        <a:graphic>
          <a:graphicData uri="http://schemas.openxmlformats.org/presentationml/2006/ole">
            <p:oleObj spid="_x0000_s234500" name="Equation" r:id="rId5" imgW="583920" imgH="177480" progId="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1071538" y="5214950"/>
            <a:ext cx="7000924" cy="7566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答：去年养鸡</a:t>
            </a:r>
            <a:r>
              <a:rPr lang="en-US" altLang="zh-CN" sz="3200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2000</a:t>
            </a:r>
            <a:r>
              <a:rPr lang="zh-CN" altLang="en-US" sz="3200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只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。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34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34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34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5720" y="714356"/>
            <a:ext cx="857256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4</a:t>
            </a:r>
            <a:r>
              <a:rPr lang="en-US" altLang="zh-CN" sz="3200" i="1" dirty="0" smtClean="0">
                <a:solidFill>
                  <a:schemeClr val="tx1"/>
                </a:solidFill>
                <a:latin typeface="+mj-ea"/>
                <a:ea typeface="+mj-ea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图书馆共有故事书和科技书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210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本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其中科技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书是故事书的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故事书和科技书各有多少本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aphicFrame>
        <p:nvGraphicFramePr>
          <p:cNvPr id="234498" name="Object 2"/>
          <p:cNvGraphicFramePr>
            <a:graphicFrameLocks noChangeAspect="1"/>
          </p:cNvGraphicFramePr>
          <p:nvPr/>
        </p:nvGraphicFramePr>
        <p:xfrm>
          <a:off x="3271838" y="1428750"/>
          <a:ext cx="358775" cy="928688"/>
        </p:xfrm>
        <a:graphic>
          <a:graphicData uri="http://schemas.openxmlformats.org/presentationml/2006/ole">
            <p:oleObj spid="_x0000_s235522" name="Equation" r:id="rId3" imgW="152280" imgH="393480" progId="">
              <p:embed/>
            </p:oleObj>
          </a:graphicData>
        </a:graphic>
      </p:graphicFrame>
      <p:graphicFrame>
        <p:nvGraphicFramePr>
          <p:cNvPr id="234499" name="Object 5"/>
          <p:cNvGraphicFramePr>
            <a:graphicFrameLocks noChangeAspect="1"/>
          </p:cNvGraphicFramePr>
          <p:nvPr/>
        </p:nvGraphicFramePr>
        <p:xfrm>
          <a:off x="1500166" y="3189288"/>
          <a:ext cx="3062287" cy="1135062"/>
        </p:xfrm>
        <a:graphic>
          <a:graphicData uri="http://schemas.openxmlformats.org/presentationml/2006/ole">
            <p:oleObj spid="_x0000_s235523" name="Equation" r:id="rId4" imgW="838080" imgH="393480" progId="">
              <p:embed/>
            </p:oleObj>
          </a:graphicData>
        </a:graphic>
      </p:graphicFrame>
      <p:graphicFrame>
        <p:nvGraphicFramePr>
          <p:cNvPr id="234500" name="Object 6"/>
          <p:cNvGraphicFramePr>
            <a:graphicFrameLocks noChangeAspect="1"/>
          </p:cNvGraphicFramePr>
          <p:nvPr/>
        </p:nvGraphicFramePr>
        <p:xfrm>
          <a:off x="2744766" y="4357688"/>
          <a:ext cx="1808162" cy="514350"/>
        </p:xfrm>
        <a:graphic>
          <a:graphicData uri="http://schemas.openxmlformats.org/presentationml/2006/ole">
            <p:oleObj spid="_x0000_s235524" name="Equation" r:id="rId5" imgW="495000" imgH="177480" progId="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1071538" y="5214950"/>
            <a:ext cx="7000924" cy="7566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答：故事书有</a:t>
            </a:r>
            <a:r>
              <a:rPr lang="en-US" altLang="zh-CN" sz="3200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150</a:t>
            </a:r>
            <a:r>
              <a:rPr lang="zh-CN" altLang="en-US" sz="3200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本，科技书有</a:t>
            </a:r>
            <a:r>
              <a:rPr lang="en-US" altLang="zh-CN" sz="3200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60</a:t>
            </a:r>
            <a:r>
              <a:rPr lang="zh-CN" altLang="en-US" sz="3200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本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。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235525" name="Object 5"/>
          <p:cNvGraphicFramePr>
            <a:graphicFrameLocks noChangeAspect="1"/>
          </p:cNvGraphicFramePr>
          <p:nvPr/>
        </p:nvGraphicFramePr>
        <p:xfrm>
          <a:off x="785786" y="2285992"/>
          <a:ext cx="7772411" cy="905683"/>
        </p:xfrm>
        <a:graphic>
          <a:graphicData uri="http://schemas.openxmlformats.org/presentationml/2006/ole">
            <p:oleObj spid="_x0000_s235525" name="Equation" r:id="rId6" imgW="2666880" imgH="393480" progId="">
              <p:embed/>
            </p:oleObj>
          </a:graphicData>
        </a:graphic>
      </p:graphicFrame>
      <p:graphicFrame>
        <p:nvGraphicFramePr>
          <p:cNvPr id="235526" name="Object 6"/>
          <p:cNvGraphicFramePr>
            <a:graphicFrameLocks noChangeAspect="1"/>
          </p:cNvGraphicFramePr>
          <p:nvPr/>
        </p:nvGraphicFramePr>
        <p:xfrm>
          <a:off x="4857752" y="4286256"/>
          <a:ext cx="3608385" cy="681078"/>
        </p:xfrm>
        <a:graphic>
          <a:graphicData uri="http://schemas.openxmlformats.org/presentationml/2006/ole">
            <p:oleObj spid="_x0000_s235526" name="Equation" r:id="rId7" imgW="1066680" imgH="253800" progId="">
              <p:embed/>
            </p:oleObj>
          </a:graphicData>
        </a:graphic>
      </p:graphicFrame>
      <p:grpSp>
        <p:nvGrpSpPr>
          <p:cNvPr id="10" name="Group 12"/>
          <p:cNvGrpSpPr>
            <a:grpSpLocks/>
          </p:cNvGrpSpPr>
          <p:nvPr/>
        </p:nvGrpSpPr>
        <p:grpSpPr bwMode="auto">
          <a:xfrm>
            <a:off x="5292725" y="6249988"/>
            <a:ext cx="2376488" cy="563562"/>
            <a:chOff x="1474" y="3765"/>
            <a:chExt cx="952" cy="355"/>
          </a:xfrm>
        </p:grpSpPr>
        <p:sp>
          <p:nvSpPr>
            <p:cNvPr id="11" name="AutoShape 13">
              <a:hlinkClick r:id="rId8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65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buFont typeface="Arial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12" name="Text Box 14">
              <a:hlinkClick r:id="rId8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93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itchFamily="34" charset="0"/>
                  <a:ea typeface="楷体_GB2312" pitchFamily="49" charset="-122"/>
                </a:rPr>
                <a:t>返回作业设计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34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35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34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34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35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9"/>
          <p:cNvSpPr>
            <a:spLocks noChangeArrowheads="1"/>
          </p:cNvSpPr>
          <p:nvPr/>
        </p:nvSpPr>
        <p:spPr bwMode="auto">
          <a:xfrm>
            <a:off x="0" y="609600"/>
            <a:ext cx="91440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indent="228600" algn="ctr" eaLnBrk="0" hangingPunct="0"/>
            <a:r>
              <a:rPr lang="zh-CN" altLang="en-US" sz="900" i="1">
                <a:solidFill>
                  <a:srgbClr val="000000"/>
                </a:solidFill>
                <a:latin typeface="NEU-BZ-S92"/>
                <a:cs typeface="Times New Roman" pitchFamily="18" charset="0"/>
              </a:rPr>
              <a:t>　　</a:t>
            </a:r>
            <a:endParaRPr lang="zh-CN" altLang="en-US" sz="2800">
              <a:latin typeface="Calibri" pitchFamily="34" charset="0"/>
            </a:endParaRPr>
          </a:p>
        </p:txBody>
      </p:sp>
      <p:grpSp>
        <p:nvGrpSpPr>
          <p:cNvPr id="31747" name="Group 16"/>
          <p:cNvGrpSpPr>
            <a:grpSpLocks/>
          </p:cNvGrpSpPr>
          <p:nvPr/>
        </p:nvGrpSpPr>
        <p:grpSpPr bwMode="auto">
          <a:xfrm>
            <a:off x="5867400" y="5980113"/>
            <a:ext cx="1684338" cy="877887"/>
            <a:chOff x="2699" y="3612"/>
            <a:chExt cx="1061" cy="553"/>
          </a:xfrm>
        </p:grpSpPr>
        <p:pic>
          <p:nvPicPr>
            <p:cNvPr id="31750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</p:pic>
        <p:sp>
          <p:nvSpPr>
            <p:cNvPr id="31751" name="Text Box 18">
              <a:hlinkClick r:id="rId3" action="ppaction://hlinksldjump" highlightClick="1">
                <a:snd r:embed="rId4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15616" y="692696"/>
            <a:ext cx="7145337" cy="5200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>
            <a:softEdge rad="635000"/>
          </a:effectLst>
        </p:spPr>
      </p:pic>
      <p:pic>
        <p:nvPicPr>
          <p:cNvPr id="31749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16463" y="620713"/>
            <a:ext cx="3760787" cy="11826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357158" y="857232"/>
            <a:ext cx="1000132" cy="571504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例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2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14414" y="428604"/>
            <a:ext cx="757242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计算下面算式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并由此写出学过的运算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定律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用字母表示出来。</a:t>
            </a:r>
          </a:p>
        </p:txBody>
      </p:sp>
      <p:sp>
        <p:nvSpPr>
          <p:cNvPr id="4" name="矩形 3"/>
          <p:cNvSpPr/>
          <p:nvPr/>
        </p:nvSpPr>
        <p:spPr>
          <a:xfrm>
            <a:off x="676106" y="2571744"/>
            <a:ext cx="263886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=125×8×17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61924" y="2071678"/>
            <a:ext cx="215956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125×17×8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76106" y="3312383"/>
            <a:ext cx="222849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=1000×17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76106" y="4000504"/>
            <a:ext cx="162576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=17000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00100" y="4786322"/>
            <a:ext cx="22445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乘法结合律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658370" y="2071678"/>
            <a:ext cx="15568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102×25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71472" y="5572140"/>
            <a:ext cx="3407976" cy="337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380"/>
              </a:lnSpc>
              <a:spcAft>
                <a:spcPts val="0"/>
              </a:spcAft>
            </a:pPr>
            <a:r>
              <a:rPr lang="en-US" altLang="zh-CN" sz="3200" i="1" kern="100" dirty="0" err="1" smtClean="0">
                <a:solidFill>
                  <a:srgbClr val="C0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a</a:t>
            </a:r>
            <a:r>
              <a:rPr lang="en-US" altLang="zh-CN" sz="3200" kern="100" dirty="0" err="1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  <a:cs typeface="Times New Roman"/>
              </a:rPr>
              <a:t>×</a:t>
            </a:r>
            <a:r>
              <a:rPr lang="en-US" altLang="zh-CN" sz="3200" i="1" kern="100" dirty="0" err="1" smtClean="0">
                <a:solidFill>
                  <a:srgbClr val="C0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b</a:t>
            </a:r>
            <a:r>
              <a:rPr lang="en-US" altLang="zh-CN" sz="3200" kern="100" dirty="0" err="1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  <a:cs typeface="Times New Roman"/>
              </a:rPr>
              <a:t>×</a:t>
            </a:r>
            <a:r>
              <a:rPr lang="en-US" altLang="zh-CN" sz="3200" i="1" kern="100" dirty="0" err="1" smtClean="0">
                <a:solidFill>
                  <a:srgbClr val="C0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c</a:t>
            </a:r>
            <a:r>
              <a:rPr lang="en-US" altLang="zh-CN" sz="3200" kern="1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  <a:cs typeface="Times New Roman"/>
              </a:rPr>
              <a:t>=</a:t>
            </a:r>
            <a:r>
              <a:rPr lang="en-US" altLang="zh-CN" sz="3200" i="1" kern="100" dirty="0" smtClean="0">
                <a:solidFill>
                  <a:srgbClr val="C0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a</a:t>
            </a:r>
            <a:r>
              <a:rPr lang="en-US" altLang="zh-CN" sz="3200" kern="1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  <a:cs typeface="Times New Roman"/>
              </a:rPr>
              <a:t>×</a:t>
            </a:r>
            <a:r>
              <a:rPr lang="en-US" altLang="zh-CN" sz="3200" kern="100" dirty="0" smtClean="0">
                <a:solidFill>
                  <a:srgbClr val="C0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(</a:t>
            </a:r>
            <a:r>
              <a:rPr lang="en-US" altLang="zh-CN" sz="3200" i="1" kern="100" dirty="0" err="1" smtClean="0">
                <a:solidFill>
                  <a:srgbClr val="C0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b</a:t>
            </a:r>
            <a:r>
              <a:rPr lang="en-US" altLang="zh-CN" sz="3200" kern="100" dirty="0" err="1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  <a:cs typeface="Times New Roman"/>
              </a:rPr>
              <a:t>×</a:t>
            </a:r>
            <a:r>
              <a:rPr lang="en-US" altLang="zh-CN" sz="3200" i="1" kern="100" dirty="0" err="1" smtClean="0">
                <a:solidFill>
                  <a:srgbClr val="C0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c</a:t>
            </a:r>
            <a:r>
              <a:rPr lang="en-US" altLang="zh-CN" sz="3200" kern="100" dirty="0" smtClean="0">
                <a:solidFill>
                  <a:srgbClr val="C0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)</a:t>
            </a:r>
            <a:endParaRPr lang="zh-CN" altLang="zh-CN" sz="3200" kern="100" dirty="0" err="1" smtClean="0">
              <a:solidFill>
                <a:srgbClr val="C00000"/>
              </a:solidFill>
              <a:latin typeface="Times New Roman" pitchFamily="18" charset="0"/>
              <a:ea typeface="华文楷体" pitchFamily="2" charset="-122"/>
              <a:cs typeface="Times New Roman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219284" y="2571744"/>
            <a:ext cx="332334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100+2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）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×25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219284" y="3312383"/>
            <a:ext cx="329769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=100×25+2×25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219284" y="4000504"/>
            <a:ext cx="143340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=2550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429256" y="4786322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乘法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分配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律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714876" y="5500702"/>
            <a:ext cx="3821879" cy="2718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1380"/>
              </a:lnSpc>
              <a:spcAft>
                <a:spcPts val="0"/>
              </a:spcAft>
            </a:pPr>
            <a:r>
              <a:rPr lang="en-US" altLang="zh-CN" sz="3200" i="1" kern="100" dirty="0" smtClean="0">
                <a:solidFill>
                  <a:srgbClr val="C0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a</a:t>
            </a:r>
            <a:r>
              <a:rPr lang="en-US" altLang="zh-CN" sz="3200" kern="1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  <a:cs typeface="Times New Roman"/>
              </a:rPr>
              <a:t>×</a:t>
            </a:r>
            <a:r>
              <a:rPr lang="en-US" altLang="zh-CN" sz="3200" kern="100" dirty="0" smtClean="0">
                <a:solidFill>
                  <a:srgbClr val="C0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(</a:t>
            </a:r>
            <a:r>
              <a:rPr lang="en-US" altLang="zh-CN" sz="3200" i="1" kern="100" dirty="0" err="1" smtClean="0">
                <a:solidFill>
                  <a:srgbClr val="C0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b+c</a:t>
            </a:r>
            <a:r>
              <a:rPr lang="en-US" altLang="zh-CN" sz="3200" kern="100" dirty="0" smtClean="0">
                <a:solidFill>
                  <a:srgbClr val="C0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)</a:t>
            </a:r>
            <a:r>
              <a:rPr lang="en-US" altLang="zh-CN" sz="3200" kern="1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  <a:cs typeface="Times New Roman"/>
              </a:rPr>
              <a:t>=</a:t>
            </a:r>
            <a:r>
              <a:rPr lang="en-US" altLang="zh-CN" sz="3200" i="1" kern="100" dirty="0" err="1" smtClean="0">
                <a:solidFill>
                  <a:srgbClr val="C0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a</a:t>
            </a:r>
            <a:r>
              <a:rPr lang="en-US" altLang="zh-CN" sz="3200" kern="100" dirty="0" err="1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  <a:cs typeface="Times New Roman"/>
              </a:rPr>
              <a:t>×</a:t>
            </a:r>
            <a:r>
              <a:rPr lang="en-US" altLang="zh-CN" sz="3200" i="1" kern="100" dirty="0" err="1" smtClean="0">
                <a:solidFill>
                  <a:srgbClr val="C0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b+a</a:t>
            </a:r>
            <a:r>
              <a:rPr lang="en-US" altLang="zh-CN" sz="3200" kern="100" dirty="0" err="1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  <a:cs typeface="Times New Roman"/>
              </a:rPr>
              <a:t>×</a:t>
            </a:r>
            <a:r>
              <a:rPr lang="en-US" altLang="zh-CN" sz="3200" i="1" kern="100" dirty="0" err="1" smtClean="0">
                <a:solidFill>
                  <a:srgbClr val="C0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c</a:t>
            </a:r>
            <a:endParaRPr lang="zh-CN" altLang="zh-CN" sz="3200" i="1" kern="100" dirty="0" err="1" smtClean="0">
              <a:solidFill>
                <a:srgbClr val="C00000"/>
              </a:solidFill>
              <a:latin typeface="Times New Roman" pitchFamily="18" charset="0"/>
              <a:ea typeface="华文楷体" pitchFamily="2" charset="-122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10" grpId="0"/>
      <p:bldP spid="14" grpId="0"/>
      <p:bldP spid="18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圆角矩形 20"/>
          <p:cNvSpPr/>
          <p:nvPr/>
        </p:nvSpPr>
        <p:spPr>
          <a:xfrm>
            <a:off x="285720" y="785794"/>
            <a:ext cx="1285884" cy="642942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练 习</a:t>
            </a:r>
            <a:endParaRPr lang="zh-CN" altLang="en-US" sz="32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57158" y="1571612"/>
            <a:ext cx="8429684" cy="19220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1</a:t>
            </a:r>
            <a:r>
              <a:rPr lang="en-US" altLang="zh-CN" sz="3200" i="1" dirty="0" smtClean="0">
                <a:solidFill>
                  <a:schemeClr val="tx1"/>
                </a:solidFill>
                <a:latin typeface="+mj-ea"/>
                <a:ea typeface="+mj-ea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写出平行四边形、长方形、正方形、三角形、梯形的面积公式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长方形、正方形的周长公式。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pic>
        <p:nvPicPr>
          <p:cNvPr id="29" name="Picture 2" descr="http://sc.websbook.com/sc/upimg/allimg/080323/949761_56645111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6818"/>
          <a:stretch>
            <a:fillRect/>
          </a:stretch>
        </p:blipFill>
        <p:spPr bwMode="auto">
          <a:xfrm>
            <a:off x="5072066" y="3071810"/>
            <a:ext cx="3143272" cy="292895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 autoUpdateAnimBg="0"/>
      <p:bldP spid="2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714348" y="785794"/>
            <a:ext cx="807249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平行四边形面积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底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×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高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en-US" altLang="zh-CN" sz="320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S</a:t>
            </a:r>
            <a:r>
              <a:rPr lang="en-US" altLang="zh-CN" sz="3200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=</a:t>
            </a:r>
            <a:r>
              <a:rPr lang="en-US" altLang="zh-CN" sz="320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ah</a:t>
            </a:r>
            <a:endParaRPr lang="zh-CN" altLang="zh-CN" sz="3200" dirty="0" smtClean="0">
              <a:latin typeface="Times New Roman" pitchFamily="18" charset="0"/>
              <a:ea typeface="华文楷体" pitchFamily="2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长方形面积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长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×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宽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en-US" altLang="zh-CN" sz="320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S=</a:t>
            </a:r>
            <a:r>
              <a:rPr lang="en-US" altLang="zh-CN" sz="3200" i="1" dirty="0" err="1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ab</a:t>
            </a:r>
            <a:endParaRPr lang="zh-CN" altLang="zh-CN" sz="3200" i="1" dirty="0" smtClean="0">
              <a:latin typeface="Times New Roman" pitchFamily="18" charset="0"/>
              <a:ea typeface="华文楷体" pitchFamily="2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长方形周长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=(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长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+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宽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)×2,</a:t>
            </a:r>
            <a:r>
              <a:rPr lang="en-US" altLang="zh-CN" sz="320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C=</a:t>
            </a:r>
            <a:r>
              <a:rPr lang="en-US" altLang="zh-CN" sz="3200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2(</a:t>
            </a:r>
            <a:r>
              <a:rPr lang="en-US" altLang="zh-CN" sz="3200" i="1" dirty="0" err="1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a+b</a:t>
            </a:r>
            <a:r>
              <a:rPr lang="en-US" altLang="zh-CN" sz="3200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)</a:t>
            </a:r>
            <a:endParaRPr lang="zh-CN" altLang="zh-CN" sz="3200" dirty="0" smtClean="0">
              <a:latin typeface="Times New Roman" pitchFamily="18" charset="0"/>
              <a:ea typeface="华文楷体" pitchFamily="2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正方形周长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边长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×4,</a:t>
            </a:r>
            <a:r>
              <a:rPr lang="en-US" altLang="zh-CN" sz="320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C=</a:t>
            </a:r>
            <a:r>
              <a:rPr lang="en-US" altLang="zh-CN" sz="3200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4</a:t>
            </a:r>
            <a:r>
              <a:rPr lang="en-US" altLang="zh-CN" sz="320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a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</a:t>
            </a:r>
            <a:endParaRPr lang="zh-CN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正方形面积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边长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×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边长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 </a:t>
            </a:r>
            <a:r>
              <a:rPr lang="en-US" altLang="zh-CN" sz="320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S=a</a:t>
            </a:r>
            <a:r>
              <a:rPr lang="zh-CN" altLang="zh-CN" sz="320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·</a:t>
            </a:r>
            <a:r>
              <a:rPr lang="en-US" altLang="zh-CN" sz="320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a=a</a:t>
            </a:r>
            <a:r>
              <a:rPr lang="en-US" altLang="zh-CN" sz="3200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²</a:t>
            </a:r>
            <a:endParaRPr lang="zh-CN" altLang="zh-CN" sz="3200" dirty="0" smtClean="0">
              <a:latin typeface="Times New Roman" pitchFamily="18" charset="0"/>
              <a:ea typeface="华文楷体" pitchFamily="2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三角形面积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底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×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高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÷2,</a:t>
            </a:r>
            <a:r>
              <a:rPr lang="en-US" altLang="zh-CN" sz="320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S=ah</a:t>
            </a:r>
            <a:r>
              <a:rPr lang="en-US" altLang="zh-CN" sz="3200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÷2</a:t>
            </a:r>
            <a:endParaRPr lang="zh-CN" altLang="zh-CN" sz="3200" dirty="0" smtClean="0">
              <a:latin typeface="Times New Roman" pitchFamily="18" charset="0"/>
              <a:ea typeface="华文楷体" pitchFamily="2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梯形面积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=(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上底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+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下底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)×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高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÷2,</a:t>
            </a:r>
            <a:r>
              <a:rPr lang="en-US" altLang="zh-CN" sz="320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S=</a:t>
            </a:r>
            <a:r>
              <a:rPr lang="en-US" altLang="zh-CN" sz="3200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(</a:t>
            </a:r>
            <a:r>
              <a:rPr lang="en-US" altLang="zh-CN" sz="3200" i="1" dirty="0" err="1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a+b</a:t>
            </a:r>
            <a:r>
              <a:rPr lang="en-US" altLang="zh-CN" sz="3200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)</a:t>
            </a:r>
            <a:r>
              <a:rPr lang="en-US" altLang="zh-CN" sz="320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h</a:t>
            </a:r>
            <a:r>
              <a:rPr lang="en-US" altLang="zh-CN" sz="3200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÷2</a:t>
            </a:r>
            <a:endParaRPr lang="zh-CN" altLang="zh-CN" sz="3200" dirty="0" smtClean="0">
              <a:latin typeface="Times New Roman" pitchFamily="18" charset="0"/>
              <a:ea typeface="华文楷体" pitchFamily="2" charset="-122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21822" y="688400"/>
            <a:ext cx="892217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2</a:t>
            </a:r>
            <a:r>
              <a:rPr lang="en-US" altLang="zh-CN" sz="3200" i="1" dirty="0" smtClean="0">
                <a:solidFill>
                  <a:schemeClr val="tx1"/>
                </a:solidFill>
                <a:latin typeface="+mj-ea"/>
                <a:ea typeface="+mj-ea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学校买来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9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个足球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每个</a:t>
            </a:r>
            <a:r>
              <a:rPr lang="en-US" altLang="zh-CN" sz="3200" i="1" dirty="0" smtClean="0">
                <a:solidFill>
                  <a:schemeClr val="tx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a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元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又买来</a:t>
            </a:r>
            <a:r>
              <a:rPr lang="en-US" altLang="zh-CN" sz="3200" i="1" dirty="0" smtClean="0">
                <a:solidFill>
                  <a:schemeClr val="tx1"/>
                </a:solidFill>
                <a:latin typeface="+mj-ea"/>
                <a:ea typeface="+mj-ea"/>
              </a:rPr>
              <a:t>b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个篮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球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每个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58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元。</a:t>
            </a: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9</a:t>
            </a:r>
            <a:r>
              <a:rPr lang="en-US" altLang="zh-CN" sz="3200" i="1" dirty="0" smtClean="0">
                <a:solidFill>
                  <a:schemeClr val="tx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a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表示</a:t>
            </a:r>
            <a:r>
              <a:rPr lang="zh-CN" altLang="zh-CN" sz="3200" i="1" u="sng" dirty="0" smtClean="0">
                <a:solidFill>
                  <a:schemeClr val="tx1"/>
                </a:solidFill>
                <a:latin typeface="+mj-ea"/>
                <a:ea typeface="+mj-ea"/>
              </a:rPr>
              <a:t>　</a:t>
            </a:r>
            <a:r>
              <a:rPr lang="zh-CN" altLang="en-US" sz="3200" i="1" u="sng" dirty="0" smtClean="0">
                <a:solidFill>
                  <a:schemeClr val="tx1"/>
                </a:solidFill>
                <a:latin typeface="+mj-ea"/>
                <a:ea typeface="+mj-ea"/>
              </a:rPr>
              <a:t>   </a:t>
            </a:r>
            <a:r>
              <a:rPr lang="zh-CN" altLang="zh-CN" sz="3200" i="1" u="sng" dirty="0" smtClean="0">
                <a:solidFill>
                  <a:schemeClr val="tx1"/>
                </a:solidFill>
                <a:latin typeface="+mj-ea"/>
                <a:ea typeface="+mj-ea"/>
              </a:rPr>
              <a:t>　　　　　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;</a:t>
            </a: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58</a:t>
            </a:r>
            <a:r>
              <a:rPr lang="en-US" altLang="zh-CN" sz="3200" i="1" dirty="0" smtClean="0">
                <a:solidFill>
                  <a:schemeClr val="tx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b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表示</a:t>
            </a:r>
            <a:r>
              <a:rPr lang="zh-CN" altLang="zh-CN" sz="3200" i="1" u="sng" dirty="0" smtClean="0">
                <a:solidFill>
                  <a:schemeClr val="tx1"/>
                </a:solidFill>
                <a:latin typeface="+mj-ea"/>
                <a:ea typeface="+mj-ea"/>
              </a:rPr>
              <a:t>　</a:t>
            </a:r>
            <a:r>
              <a:rPr lang="zh-CN" altLang="en-US" sz="3200" i="1" u="sng" dirty="0" smtClean="0">
                <a:solidFill>
                  <a:schemeClr val="tx1"/>
                </a:solidFill>
                <a:latin typeface="+mj-ea"/>
                <a:ea typeface="+mj-ea"/>
              </a:rPr>
              <a:t>   </a:t>
            </a:r>
            <a:r>
              <a:rPr lang="zh-CN" altLang="zh-CN" sz="3200" i="1" u="sng" dirty="0" smtClean="0">
                <a:solidFill>
                  <a:schemeClr val="tx1"/>
                </a:solidFill>
                <a:latin typeface="+mj-ea"/>
                <a:ea typeface="+mj-ea"/>
              </a:rPr>
              <a:t>　　　　　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; </a:t>
            </a:r>
            <a:endParaRPr lang="zh-CN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58-</a:t>
            </a:r>
            <a:r>
              <a:rPr lang="en-US" altLang="zh-CN" sz="3200" i="1" dirty="0" smtClean="0">
                <a:solidFill>
                  <a:schemeClr val="tx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a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表示</a:t>
            </a:r>
            <a:r>
              <a:rPr lang="zh-CN" altLang="zh-CN" sz="3200" i="1" u="sng" dirty="0" smtClean="0">
                <a:solidFill>
                  <a:schemeClr val="tx1"/>
                </a:solidFill>
                <a:latin typeface="+mj-ea"/>
                <a:ea typeface="+mj-ea"/>
              </a:rPr>
              <a:t>　</a:t>
            </a:r>
            <a:r>
              <a:rPr lang="zh-CN" altLang="en-US" sz="3200" i="1" u="sng" dirty="0" smtClean="0">
                <a:solidFill>
                  <a:schemeClr val="tx1"/>
                </a:solidFill>
                <a:latin typeface="+mj-ea"/>
                <a:ea typeface="+mj-ea"/>
              </a:rPr>
              <a:t>            </a:t>
            </a:r>
            <a:r>
              <a:rPr lang="zh-CN" altLang="zh-CN" sz="3200" i="1" u="sng" dirty="0" smtClean="0">
                <a:solidFill>
                  <a:schemeClr val="tx1"/>
                </a:solidFill>
                <a:latin typeface="+mj-ea"/>
                <a:ea typeface="+mj-ea"/>
              </a:rPr>
              <a:t>　　　　　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; </a:t>
            </a:r>
            <a:endParaRPr lang="zh-CN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9</a:t>
            </a:r>
            <a:r>
              <a:rPr lang="en-US" altLang="zh-CN" sz="3200" i="1" dirty="0" smtClean="0">
                <a:solidFill>
                  <a:schemeClr val="tx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a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+58</a:t>
            </a:r>
            <a:r>
              <a:rPr lang="en-US" altLang="zh-CN" sz="3200" i="1" dirty="0" smtClean="0">
                <a:solidFill>
                  <a:schemeClr val="tx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b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表示</a:t>
            </a:r>
            <a:r>
              <a:rPr lang="zh-CN" altLang="zh-CN" sz="3200" i="1" u="sng" dirty="0" smtClean="0">
                <a:solidFill>
                  <a:schemeClr val="tx1"/>
                </a:solidFill>
                <a:latin typeface="+mj-ea"/>
                <a:ea typeface="+mj-ea"/>
              </a:rPr>
              <a:t>　</a:t>
            </a:r>
            <a:r>
              <a:rPr lang="zh-CN" altLang="en-US" sz="3200" i="1" u="sng" dirty="0" smtClean="0">
                <a:solidFill>
                  <a:schemeClr val="tx1"/>
                </a:solidFill>
                <a:latin typeface="+mj-ea"/>
                <a:ea typeface="+mj-ea"/>
              </a:rPr>
              <a:t>                </a:t>
            </a:r>
            <a:r>
              <a:rPr lang="zh-CN" altLang="zh-CN" sz="3200" i="1" u="sng" dirty="0" smtClean="0">
                <a:solidFill>
                  <a:schemeClr val="tx1"/>
                </a:solidFill>
                <a:latin typeface="+mj-ea"/>
                <a:ea typeface="+mj-ea"/>
              </a:rPr>
              <a:t>　　　　　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; </a:t>
            </a:r>
            <a:endParaRPr lang="zh-CN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如果</a:t>
            </a:r>
            <a:r>
              <a:rPr lang="en-US" altLang="zh-CN" sz="3200" i="1" dirty="0" smtClean="0">
                <a:solidFill>
                  <a:schemeClr val="tx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a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=45,</a:t>
            </a:r>
            <a:r>
              <a:rPr lang="en-US" altLang="zh-CN" sz="3200" i="1" dirty="0" smtClean="0">
                <a:solidFill>
                  <a:schemeClr val="tx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b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=6,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则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9</a:t>
            </a:r>
            <a:r>
              <a:rPr lang="en-US" altLang="zh-CN" sz="3200" i="1" dirty="0" smtClean="0">
                <a:solidFill>
                  <a:schemeClr val="tx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a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+58</a:t>
            </a:r>
            <a:r>
              <a:rPr lang="en-US" altLang="zh-CN" sz="3200" i="1" dirty="0" smtClean="0">
                <a:solidFill>
                  <a:schemeClr val="tx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b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=</a:t>
            </a:r>
            <a:r>
              <a:rPr lang="zh-CN" altLang="zh-CN" sz="3200" i="1" u="sng" dirty="0" smtClean="0">
                <a:solidFill>
                  <a:schemeClr val="tx1"/>
                </a:solidFill>
                <a:latin typeface="+mj-ea"/>
                <a:ea typeface="+mj-ea"/>
              </a:rPr>
              <a:t>　　　　　　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。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007772" y="2214554"/>
            <a:ext cx="283923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9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个足球的钱数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222734" y="2987101"/>
            <a:ext cx="28568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b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个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篮球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的钱数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507838" y="3714752"/>
            <a:ext cx="46987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每个篮球比足球贵的钱数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714612" y="4429132"/>
            <a:ext cx="59218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买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9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个足球和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b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个篮球共用的钱数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524765" y="5143512"/>
            <a:ext cx="7617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753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7158" y="785794"/>
            <a:ext cx="814393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3</a:t>
            </a:r>
            <a:r>
              <a:rPr lang="en-US" altLang="zh-CN" sz="3200" i="1" dirty="0" smtClean="0">
                <a:solidFill>
                  <a:schemeClr val="tx1"/>
                </a:solidFill>
                <a:latin typeface="+mj-ea"/>
                <a:ea typeface="+mj-ea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(1)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工地上有</a:t>
            </a:r>
            <a:r>
              <a:rPr lang="en-US" altLang="zh-CN" sz="3200" i="1" dirty="0" smtClean="0">
                <a:solidFill>
                  <a:schemeClr val="tx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a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t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水泥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如果每天用去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2</a:t>
            </a:r>
            <a:r>
              <a:rPr lang="en-US" altLang="zh-CN" sz="3200" i="1" dirty="0" smtClean="0">
                <a:solidFill>
                  <a:schemeClr val="tx1"/>
                </a:solidFill>
                <a:latin typeface="+mj-ea"/>
                <a:ea typeface="+mj-ea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5 t,</a:t>
            </a: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用</a:t>
            </a:r>
            <a:r>
              <a:rPr lang="en-US" altLang="zh-CN" sz="3200" i="1" dirty="0" smtClean="0">
                <a:solidFill>
                  <a:schemeClr val="tx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b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天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剩下的吨数为</a:t>
            </a:r>
            <a:r>
              <a:rPr lang="zh-CN" altLang="zh-CN" sz="3200" i="1" u="sng" dirty="0" smtClean="0">
                <a:solidFill>
                  <a:schemeClr val="tx1"/>
                </a:solidFill>
                <a:latin typeface="+mj-ea"/>
                <a:ea typeface="+mj-ea"/>
              </a:rPr>
              <a:t>　　　　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t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。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 </a:t>
            </a:r>
            <a:endParaRPr lang="zh-CN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(2)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已知</a:t>
            </a:r>
            <a:r>
              <a:rPr lang="en-US" altLang="zh-CN" sz="3200" i="1" dirty="0" smtClean="0">
                <a:solidFill>
                  <a:schemeClr val="tx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a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=100,</a:t>
            </a:r>
            <a:r>
              <a:rPr lang="en-US" altLang="zh-CN" sz="3200" i="1" dirty="0" smtClean="0">
                <a:solidFill>
                  <a:schemeClr val="tx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b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=10,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剩下的吨数为</a:t>
            </a:r>
            <a:r>
              <a:rPr lang="zh-CN" altLang="zh-CN" sz="3200" i="1" u="sng" dirty="0" smtClean="0">
                <a:solidFill>
                  <a:schemeClr val="tx1"/>
                </a:solidFill>
                <a:latin typeface="+mj-ea"/>
                <a:ea typeface="+mj-ea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t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。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43438" y="1571612"/>
            <a:ext cx="144302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(</a:t>
            </a:r>
            <a:r>
              <a:rPr lang="en-US" altLang="zh-CN" sz="320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a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-2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5</a:t>
            </a:r>
            <a:r>
              <a:rPr lang="en-US" altLang="zh-CN" sz="320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b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143768" y="2357430"/>
            <a:ext cx="5693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75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0034" y="3474954"/>
            <a:ext cx="8072494" cy="1454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4</a:t>
            </a:r>
            <a:r>
              <a:rPr lang="en-US" altLang="zh-CN" sz="3200" i="1" dirty="0" smtClean="0">
                <a:solidFill>
                  <a:schemeClr val="tx1"/>
                </a:solidFill>
                <a:latin typeface="+mj-ea"/>
                <a:ea typeface="+mj-ea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小丽家的草莓去年收获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500 kg,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今年比去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年增产两成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今年收获</a:t>
            </a:r>
            <a:r>
              <a:rPr lang="zh-CN" altLang="zh-CN" sz="3200" i="1" u="sng" dirty="0" smtClean="0">
                <a:solidFill>
                  <a:schemeClr val="tx1"/>
                </a:solidFill>
                <a:latin typeface="+mj-ea"/>
                <a:ea typeface="+mj-ea"/>
              </a:rPr>
              <a:t>　　　　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kg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。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357818" y="4286256"/>
            <a:ext cx="7617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600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9265</TotalTime>
  <Words>2242</Words>
  <Application>Microsoft Office PowerPoint</Application>
  <PresentationFormat>全屏显示(4:3)</PresentationFormat>
  <Paragraphs>322</Paragraphs>
  <Slides>49</Slides>
  <Notes>2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49</vt:i4>
      </vt:variant>
    </vt:vector>
  </HeadingPairs>
  <TitlesOfParts>
    <vt:vector size="51" baseType="lpstr">
      <vt:lpstr>Office 主题</vt:lpstr>
      <vt:lpstr>Equation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人教版数学六年级数学下册总复习</dc:title>
  <dc:creator>吉林梓翰教育图书有限公司</dc:creator>
  <cp:lastModifiedBy>lenovop</cp:lastModifiedBy>
  <cp:revision>1075</cp:revision>
  <dcterms:created xsi:type="dcterms:W3CDTF">2015-11-21T07:20:00Z</dcterms:created>
  <dcterms:modified xsi:type="dcterms:W3CDTF">2021-11-01T03:20:13Z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2052-10.1.0.5346</vt:lpwstr>
  </property>
</Properties>
</file>